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5"/>
  </p:notesMasterIdLst>
  <p:sldIdLst>
    <p:sldId id="259" r:id="rId2"/>
    <p:sldId id="258" r:id="rId3"/>
    <p:sldId id="309" r:id="rId4"/>
    <p:sldId id="311" r:id="rId5"/>
    <p:sldId id="314" r:id="rId6"/>
    <p:sldId id="313" r:id="rId7"/>
    <p:sldId id="317" r:id="rId8"/>
    <p:sldId id="318" r:id="rId9"/>
    <p:sldId id="324" r:id="rId10"/>
    <p:sldId id="319" r:id="rId11"/>
    <p:sldId id="307" r:id="rId12"/>
    <p:sldId id="301" r:id="rId13"/>
    <p:sldId id="303" r:id="rId14"/>
    <p:sldId id="304" r:id="rId15"/>
    <p:sldId id="306" r:id="rId16"/>
    <p:sldId id="300" r:id="rId17"/>
    <p:sldId id="305" r:id="rId18"/>
    <p:sldId id="308" r:id="rId19"/>
    <p:sldId id="302" r:id="rId20"/>
    <p:sldId id="326" r:id="rId21"/>
    <p:sldId id="332" r:id="rId22"/>
    <p:sldId id="271" r:id="rId23"/>
    <p:sldId id="273" r:id="rId24"/>
    <p:sldId id="272" r:id="rId25"/>
    <p:sldId id="274" r:id="rId26"/>
    <p:sldId id="325" r:id="rId27"/>
    <p:sldId id="270" r:id="rId28"/>
    <p:sldId id="266" r:id="rId29"/>
    <p:sldId id="267" r:id="rId30"/>
    <p:sldId id="269" r:id="rId31"/>
    <p:sldId id="268" r:id="rId32"/>
    <p:sldId id="275" r:id="rId33"/>
    <p:sldId id="279" r:id="rId34"/>
    <p:sldId id="276" r:id="rId35"/>
    <p:sldId id="277" r:id="rId36"/>
    <p:sldId id="316" r:id="rId37"/>
    <p:sldId id="278" r:id="rId38"/>
    <p:sldId id="280" r:id="rId39"/>
    <p:sldId id="281" r:id="rId40"/>
    <p:sldId id="282" r:id="rId41"/>
    <p:sldId id="283" r:id="rId42"/>
    <p:sldId id="284" r:id="rId43"/>
    <p:sldId id="285" r:id="rId44"/>
    <p:sldId id="286" r:id="rId45"/>
    <p:sldId id="287" r:id="rId46"/>
    <p:sldId id="288" r:id="rId47"/>
    <p:sldId id="289" r:id="rId48"/>
    <p:sldId id="290" r:id="rId49"/>
    <p:sldId id="297" r:id="rId50"/>
    <p:sldId id="298" r:id="rId51"/>
    <p:sldId id="299" r:id="rId52"/>
    <p:sldId id="320" r:id="rId53"/>
    <p:sldId id="312" r:id="rId54"/>
    <p:sldId id="321" r:id="rId55"/>
    <p:sldId id="322" r:id="rId56"/>
    <p:sldId id="323" r:id="rId57"/>
    <p:sldId id="291" r:id="rId58"/>
    <p:sldId id="292" r:id="rId59"/>
    <p:sldId id="294" r:id="rId60"/>
    <p:sldId id="295" r:id="rId61"/>
    <p:sldId id="296" r:id="rId62"/>
    <p:sldId id="310" r:id="rId63"/>
    <p:sldId id="263" r:id="rId64"/>
    <p:sldId id="337" r:id="rId65"/>
    <p:sldId id="327" r:id="rId66"/>
    <p:sldId id="328" r:id="rId67"/>
    <p:sldId id="329" r:id="rId68"/>
    <p:sldId id="330" r:id="rId69"/>
    <p:sldId id="331" r:id="rId70"/>
    <p:sldId id="333" r:id="rId71"/>
    <p:sldId id="335" r:id="rId72"/>
    <p:sldId id="334" r:id="rId73"/>
    <p:sldId id="336" r:id="rId74"/>
  </p:sldIdLst>
  <p:sldSz cx="12192000" cy="6858000"/>
  <p:notesSz cx="6858000" cy="9144000"/>
  <p:defaultTextStyle>
    <a:defPPr>
      <a:defRPr lang="he-I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review" id="{7C8FD1B9-47E1-43BC-8A0F-5AB3F8258927}">
          <p14:sldIdLst>
            <p14:sldId id="259"/>
            <p14:sldId id="258"/>
            <p14:sldId id="309"/>
          </p14:sldIdLst>
        </p14:section>
        <p14:section name="main" id="{A190BA92-7830-41E3-838A-FEEC741AF13A}">
          <p14:sldIdLst>
            <p14:sldId id="311"/>
            <p14:sldId id="314"/>
            <p14:sldId id="313"/>
            <p14:sldId id="317"/>
            <p14:sldId id="318"/>
            <p14:sldId id="324"/>
            <p14:sldId id="319"/>
            <p14:sldId id="307"/>
            <p14:sldId id="301"/>
            <p14:sldId id="303"/>
            <p14:sldId id="304"/>
            <p14:sldId id="306"/>
            <p14:sldId id="300"/>
            <p14:sldId id="305"/>
            <p14:sldId id="308"/>
            <p14:sldId id="302"/>
            <p14:sldId id="326"/>
            <p14:sldId id="332"/>
          </p14:sldIdLst>
        </p14:section>
        <p14:section name="XRM" id="{01867AF0-F8BE-430C-B730-3112050D92A4}">
          <p14:sldIdLst>
            <p14:sldId id="271"/>
            <p14:sldId id="273"/>
            <p14:sldId id="272"/>
            <p14:sldId id="274"/>
            <p14:sldId id="325"/>
          </p14:sldIdLst>
        </p14:section>
        <p14:section name="SAMformer" id="{6B550FB2-4786-478E-98F0-E363ED943E9A}">
          <p14:sldIdLst>
            <p14:sldId id="270"/>
            <p14:sldId id="266"/>
            <p14:sldId id="267"/>
            <p14:sldId id="269"/>
            <p14:sldId id="268"/>
          </p14:sldIdLst>
        </p14:section>
        <p14:section name="LCA" id="{D28B6085-DC29-4A8A-93E8-C230C4CE30A6}">
          <p14:sldIdLst>
            <p14:sldId id="275"/>
            <p14:sldId id="279"/>
            <p14:sldId id="276"/>
            <p14:sldId id="277"/>
            <p14:sldId id="316"/>
            <p14:sldId id="278"/>
            <p14:sldId id="280"/>
            <p14:sldId id="281"/>
            <p14:sldId id="282"/>
          </p14:sldIdLst>
        </p14:section>
        <p14:section name="Neuro Visualizer" id="{EE21956D-F10D-4973-B5AA-FA82ABBF4FB2}">
          <p14:sldIdLst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</p14:sldIdLst>
        </p14:section>
        <p14:section name="Test Time Adaption" id="{F45329A1-EF75-4B5D-A92B-EBEF95675190}">
          <p14:sldIdLst>
            <p14:sldId id="297"/>
            <p14:sldId id="298"/>
            <p14:sldId id="299"/>
          </p14:sldIdLst>
        </p14:section>
        <p14:section name="TSF" id="{196E8759-9D80-4FF1-B6A7-F234DEC48AED}">
          <p14:sldIdLst>
            <p14:sldId id="320"/>
            <p14:sldId id="312"/>
            <p14:sldId id="321"/>
            <p14:sldId id="322"/>
            <p14:sldId id="323"/>
          </p14:sldIdLst>
        </p14:section>
        <p14:section name="Chain of Code" id="{D1850C5C-FCF4-42E7-A9DD-97B1963752B5}">
          <p14:sldIdLst>
            <p14:sldId id="291"/>
            <p14:sldId id="292"/>
            <p14:sldId id="294"/>
            <p14:sldId id="295"/>
            <p14:sldId id="296"/>
          </p14:sldIdLst>
        </p14:section>
        <p14:section name="Category explainer" id="{388CF16E-1393-4513-84F4-8F077AC65061}">
          <p14:sldIdLst>
            <p14:sldId id="310"/>
            <p14:sldId id="263"/>
            <p14:sldId id="337"/>
            <p14:sldId id="327"/>
            <p14:sldId id="328"/>
            <p14:sldId id="329"/>
            <p14:sldId id="330"/>
            <p14:sldId id="331"/>
            <p14:sldId id="333"/>
            <p14:sldId id="335"/>
            <p14:sldId id="334"/>
            <p14:sldId id="33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563C1"/>
    <a:srgbClr val="DE3AC7"/>
    <a:srgbClr val="FFC000"/>
    <a:srgbClr val="92D050"/>
    <a:srgbClr val="B819FF"/>
    <a:srgbClr val="00AABC"/>
    <a:srgbClr val="00B0F0"/>
    <a:srgbClr val="00B050"/>
    <a:srgbClr val="FF6600"/>
    <a:srgbClr val="0091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1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fld id="{2F16C585-B260-4179-99C3-BADFAC7234CB}" type="datetimeFigureOut">
              <a:rPr lang="he-IL" smtClean="0"/>
              <a:t>כ'/אלול/תשפ"ד</a:t>
            </a:fld>
            <a:endParaRPr lang="he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e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fld id="{94CA9F0F-3DA9-4693-A2AC-246CF83EC2D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4447639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CA9F0F-3DA9-4693-A2AC-246CF83EC2DB}" type="slidenum">
              <a:rPr lang="he-IL" smtClean="0"/>
              <a:t>2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3575744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CA9F0F-3DA9-4693-A2AC-246CF83EC2DB}" type="slidenum">
              <a:rPr lang="he-IL" smtClean="0"/>
              <a:t>7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609521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CA9F0F-3DA9-4693-A2AC-246CF83EC2DB}" type="slidenum">
              <a:rPr lang="he-IL" smtClean="0"/>
              <a:t>8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0852610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CA9F0F-3DA9-4693-A2AC-246CF83EC2DB}" type="slidenum">
              <a:rPr lang="he-IL" smtClean="0"/>
              <a:t>9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0765421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CA9F0F-3DA9-4693-A2AC-246CF83EC2DB}" type="slidenum">
              <a:rPr lang="he-IL" smtClean="0"/>
              <a:t>10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1628484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CA9F0F-3DA9-4693-A2AC-246CF83EC2DB}" type="slidenum">
              <a:rPr lang="he-IL" smtClean="0"/>
              <a:t>24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6190631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CA9F0F-3DA9-4693-A2AC-246CF83EC2DB}" type="slidenum">
              <a:rPr lang="he-IL" smtClean="0"/>
              <a:t>25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9547663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CA9F0F-3DA9-4693-A2AC-246CF83EC2DB}" type="slidenum">
              <a:rPr lang="he-IL" smtClean="0"/>
              <a:t>31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1922849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315BF-100F-4DE8-A261-8859857E12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48A4F8-8CB8-461E-A2FD-4200A57A1D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F5D1E5-2214-4D8C-88D0-09DA8988B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E5155-2603-4419-B327-D2E7C06E671A}" type="datetimeFigureOut">
              <a:rPr lang="he-IL" smtClean="0"/>
              <a:t>כ'/אלול/תשפ"ד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66DC2E-BC8D-49AB-A5D9-6638299DDE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8E9FA5-43A4-44A3-AFB3-0DE7DC3D2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028E3-640F-4614-8EB3-6DCCBFB8547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0464324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58C8D-350C-4A6D-99D7-B51A559C8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4D57A8A-5D5F-449D-A39A-5403AEF896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1F8BBC-A442-41CC-B251-45F8CBA95A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E5155-2603-4419-B327-D2E7C06E671A}" type="datetimeFigureOut">
              <a:rPr lang="he-IL" smtClean="0"/>
              <a:t>כ'/אלול/תשפ"ד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2C6442-0924-4B5E-B00C-C24C7A39B0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D0EFBA-70BF-4F8D-A8AB-E596907B3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028E3-640F-4614-8EB3-6DCCBFB8547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050149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1AC7964-0CBF-4B62-B3CB-2CB8C86BA5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EAD9F9-2B76-465E-8B45-C78482D9A8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43FB48-56C8-4E44-AB0C-E8FE44BCD0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E5155-2603-4419-B327-D2E7C06E671A}" type="datetimeFigureOut">
              <a:rPr lang="he-IL" smtClean="0"/>
              <a:t>כ'/אלול/תשפ"ד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CD3099-4D7E-442B-980A-CC3630AA9E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446EA6-B47B-46A3-880D-DBA04D14AA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028E3-640F-4614-8EB3-6DCCBFB8547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2323379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A7246B-FAA2-44E6-8F0A-68ABA859E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66E798-990A-4E05-B519-FD4DB1790C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DAAE49-CEB3-4BF6-A447-F1AE80A76A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E5155-2603-4419-B327-D2E7C06E671A}" type="datetimeFigureOut">
              <a:rPr lang="he-IL" smtClean="0"/>
              <a:t>כ'/אלול/תשפ"ד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8DA458-C756-4A41-9737-15F141B514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A83DBC-94CD-498E-AEC8-83AD304BA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028E3-640F-4614-8EB3-6DCCBFB8547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4081227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595E4D-2C98-42F7-8FB7-C2E07350A9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8CD7DC-EC68-4712-8E27-74A0C85845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9D986D-D6A3-42DD-A66B-5482323F6D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E5155-2603-4419-B327-D2E7C06E671A}" type="datetimeFigureOut">
              <a:rPr lang="he-IL" smtClean="0"/>
              <a:t>כ'/אלול/תשפ"ד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7D3F0B-2926-4826-BB75-B238CB5B29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A5378E-6EB5-4A72-A846-BC0C92B97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028E3-640F-4614-8EB3-6DCCBFB8547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9514457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9DCC3-4FE5-4EF4-BCC3-678F6C3E9C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FDCD9E-F159-44B4-8F7B-B295940B7E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6CFBDE-AA2C-44D9-9ABB-CCE46D6615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D5F1B4-4C26-4C87-9DD8-CB6A989770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E5155-2603-4419-B327-D2E7C06E671A}" type="datetimeFigureOut">
              <a:rPr lang="he-IL" smtClean="0"/>
              <a:t>כ'/אלול/תשפ"ד</a:t>
            </a:fld>
            <a:endParaRPr lang="he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865BEB-D0AB-4D54-B622-3A158D5ECE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CBD3A6-7604-4C38-89F7-27E9E84C1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028E3-640F-4614-8EB3-6DCCBFB8547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4764439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B53216-A456-4C98-B310-E263AEFC79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DB54AF-E666-427F-8849-6577E8FBF9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6117E9-7536-4641-B6EB-6A819B52D6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5D61CB-12A4-45EA-8D72-A52B14393B0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A1E585E-B579-43F2-9405-BDBADE72BA4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9A38A3E-FE7E-4091-841F-537BA3B327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E5155-2603-4419-B327-D2E7C06E671A}" type="datetimeFigureOut">
              <a:rPr lang="he-IL" smtClean="0"/>
              <a:t>כ'/אלול/תשפ"ד</a:t>
            </a:fld>
            <a:endParaRPr lang="he-I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AAAB113-CDD2-459A-8E1B-E43D007C07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E1F39F3-92B8-49EA-AD7E-50C0DBDE1A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028E3-640F-4614-8EB3-6DCCBFB8547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0123894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516C8C-BDC0-4841-BED0-254EB1A70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487407E-50C8-4730-9CE7-E541065F32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E5155-2603-4419-B327-D2E7C06E671A}" type="datetimeFigureOut">
              <a:rPr lang="he-IL" smtClean="0"/>
              <a:t>כ'/אלול/תשפ"ד</a:t>
            </a:fld>
            <a:endParaRPr lang="he-I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F55029-BB97-4B45-922B-F850D80724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23558A-3B5A-437F-B99C-27FE2AD2D3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028E3-640F-4614-8EB3-6DCCBFB8547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9239913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0099875-C189-40DB-9950-1DB64CC99B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E5155-2603-4419-B327-D2E7C06E671A}" type="datetimeFigureOut">
              <a:rPr lang="he-IL" smtClean="0"/>
              <a:t>כ'/אלול/תשפ"ד</a:t>
            </a:fld>
            <a:endParaRPr lang="he-I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3D47F08-5E29-4EA4-A173-BCFE781F34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89046A-D25B-4983-ADAB-50C4D4186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028E3-640F-4614-8EB3-6DCCBFB8547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7524567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9F5D88-D1F7-4EE7-BCB7-55334485B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88788F-20D5-4A37-BC6F-F2EEE9EEDD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A282578-4194-4441-B25C-09F7E537D4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C85664-3B56-424C-961B-9FD3C8848B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E5155-2603-4419-B327-D2E7C06E671A}" type="datetimeFigureOut">
              <a:rPr lang="he-IL" smtClean="0"/>
              <a:t>כ'/אלול/תשפ"ד</a:t>
            </a:fld>
            <a:endParaRPr lang="he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AFCC30-9CE2-4585-A16D-D051158FDE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25CE3F-33FE-4053-8B88-52B43A0347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028E3-640F-4614-8EB3-6DCCBFB8547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5797920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2A0715-130E-487E-8FA8-D8D7E9FA6D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461D0B0-0262-4256-A986-A35D855C28A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e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F86834-84E4-4230-9128-BD0292BA5A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9D2125-413C-430B-BFF2-39D92952CA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E5155-2603-4419-B327-D2E7C06E671A}" type="datetimeFigureOut">
              <a:rPr lang="he-IL" smtClean="0"/>
              <a:t>כ'/אלול/תשפ"ד</a:t>
            </a:fld>
            <a:endParaRPr lang="he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D4060D-77C9-43E5-9B4F-D865F35509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513D01-6319-402F-81C8-5A47F663F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028E3-640F-4614-8EB3-6DCCBFB8547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4185921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8000">
              <a:schemeClr val="accent1">
                <a:lumMod val="5000"/>
                <a:lumOff val="95000"/>
                <a:alpha val="0"/>
              </a:schemeClr>
            </a:gs>
            <a:gs pos="0">
              <a:schemeClr val="tx1">
                <a:lumMod val="75000"/>
                <a:lumOff val="25000"/>
                <a:alpha val="22000"/>
              </a:schemeClr>
            </a:gs>
            <a:gs pos="100000">
              <a:schemeClr val="bg1">
                <a:alpha val="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E03979F-FADC-4AE9-B9AC-089DEE68E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DF5EC2-3CE7-469C-A413-E869B5E626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61BC81-85F0-4A84-BF83-BB6A337D7B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9E5155-2603-4419-B327-D2E7C06E671A}" type="datetimeFigureOut">
              <a:rPr lang="he-IL" smtClean="0"/>
              <a:t>כ'/אלול/תשפ"ד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DBB07-C37D-4633-BFAC-4393E8FE1D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853BDC-9A4F-42CF-9CE9-A0D214DECA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9028E3-640F-4614-8EB3-6DCCBFB8547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7373989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arxiv.org/pdf/2402.10198" TargetMode="External"/><Relationship Id="rId13" Type="http://schemas.openxmlformats.org/officeDocument/2006/relationships/image" Target="../media/image53.png"/><Relationship Id="rId18" Type="http://schemas.openxmlformats.org/officeDocument/2006/relationships/slide" Target="slide3.xml"/><Relationship Id="rId3" Type="http://schemas.openxmlformats.org/officeDocument/2006/relationships/slide" Target="slide57.xml"/><Relationship Id="rId7" Type="http://schemas.openxmlformats.org/officeDocument/2006/relationships/image" Target="../media/image52.png"/><Relationship Id="rId12" Type="http://schemas.microsoft.com/office/2007/relationships/hdphoto" Target="../media/hdphoto3.wdp"/><Relationship Id="rId17" Type="http://schemas.microsoft.com/office/2007/relationships/hdphoto" Target="../media/hdphoto12.wdp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11" Type="http://schemas.openxmlformats.org/officeDocument/2006/relationships/image" Target="../media/image5.png"/><Relationship Id="rId5" Type="http://schemas.openxmlformats.org/officeDocument/2006/relationships/image" Target="../media/image49.png"/><Relationship Id="rId15" Type="http://schemas.microsoft.com/office/2007/relationships/hdphoto" Target="../media/hdphoto11.wdp"/><Relationship Id="rId10" Type="http://schemas.openxmlformats.org/officeDocument/2006/relationships/hyperlink" Target="https://github.com/romilbert/samformer" TargetMode="External"/><Relationship Id="rId4" Type="http://schemas.openxmlformats.org/officeDocument/2006/relationships/image" Target="../media/image48.png"/><Relationship Id="rId9" Type="http://schemas.openxmlformats.org/officeDocument/2006/relationships/hyperlink" Target="Chain%20of%20Code/Chain%20of%20Code%20Reasoning%20with%20a%20Language%20Model-Augmented%20Code%20Emulator.pdf" TargetMode="External"/><Relationship Id="rId14" Type="http://schemas.openxmlformats.org/officeDocument/2006/relationships/image" Target="../media/image5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microsoft.com/office/2007/relationships/hdphoto" Target="../media/hdphoto4.wdp"/><Relationship Id="rId18" Type="http://schemas.openxmlformats.org/officeDocument/2006/relationships/image" Target="../media/image13.png"/><Relationship Id="rId3" Type="http://schemas.openxmlformats.org/officeDocument/2006/relationships/image" Target="../media/image1.png"/><Relationship Id="rId21" Type="http://schemas.openxmlformats.org/officeDocument/2006/relationships/image" Target="../media/image15.png"/><Relationship Id="rId7" Type="http://schemas.microsoft.com/office/2007/relationships/hdphoto" Target="../media/hdphoto2.wdp"/><Relationship Id="rId12" Type="http://schemas.openxmlformats.org/officeDocument/2006/relationships/image" Target="../media/image8.png"/><Relationship Id="rId17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1.png"/><Relationship Id="rId20" Type="http://schemas.openxmlformats.org/officeDocument/2006/relationships/image" Target="../media/image14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7.png"/><Relationship Id="rId5" Type="http://schemas.microsoft.com/office/2007/relationships/hdphoto" Target="../media/hdphoto1.wdp"/><Relationship Id="rId15" Type="http://schemas.openxmlformats.org/officeDocument/2006/relationships/image" Target="../media/image10.png"/><Relationship Id="rId23" Type="http://schemas.openxmlformats.org/officeDocument/2006/relationships/image" Target="../media/image17.png"/><Relationship Id="rId10" Type="http://schemas.openxmlformats.org/officeDocument/2006/relationships/image" Target="../media/image6.png"/><Relationship Id="rId19" Type="http://schemas.microsoft.com/office/2007/relationships/hdphoto" Target="../media/hdphoto5.wdp"/><Relationship Id="rId4" Type="http://schemas.openxmlformats.org/officeDocument/2006/relationships/image" Target="../media/image3.png"/><Relationship Id="rId9" Type="http://schemas.microsoft.com/office/2007/relationships/hdphoto" Target="../media/hdphoto3.wdp"/><Relationship Id="rId14" Type="http://schemas.openxmlformats.org/officeDocument/2006/relationships/image" Target="../media/image9.png"/><Relationship Id="rId22" Type="http://schemas.openxmlformats.org/officeDocument/2006/relationships/image" Target="../media/image16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XRM/XRP_paper.pdf" TargetMode="External"/><Relationship Id="rId7" Type="http://schemas.openxmlformats.org/officeDocument/2006/relationships/slide" Target="slide4.xml"/><Relationship Id="rId2" Type="http://schemas.openxmlformats.org/officeDocument/2006/relationships/hyperlink" Target="https://arxiv.org/pdf/2402.10198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hyperlink" Target="XRM/XRM" TargetMode="External"/><Relationship Id="rId4" Type="http://schemas.openxmlformats.org/officeDocument/2006/relationships/hyperlink" Target="https://github.com/romilbert/samformer" TargetMode="Externa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hyperlink" Target="XRM/XRP_paper.pdf" TargetMode="External"/><Relationship Id="rId7" Type="http://schemas.openxmlformats.org/officeDocument/2006/relationships/image" Target="../media/image27.png"/><Relationship Id="rId2" Type="http://schemas.openxmlformats.org/officeDocument/2006/relationships/hyperlink" Target="https://arxiv.org/pdf/2402.10198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hyperlink" Target="XRM/XRM" TargetMode="External"/><Relationship Id="rId10" Type="http://schemas.openxmlformats.org/officeDocument/2006/relationships/slide" Target="slide4.xml"/><Relationship Id="rId4" Type="http://schemas.openxmlformats.org/officeDocument/2006/relationships/hyperlink" Target="https://github.com/romilbert/samformer" TargetMode="External"/><Relationship Id="rId9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hyperlink" Target="https://arxiv.org/pdf/2402.10198" TargetMode="External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hyperlink" Target="XRM/XRM" TargetMode="External"/><Relationship Id="rId5" Type="http://schemas.openxmlformats.org/officeDocument/2006/relationships/hyperlink" Target="https://github.com/romilbert/samformer" TargetMode="External"/><Relationship Id="rId4" Type="http://schemas.openxmlformats.org/officeDocument/2006/relationships/hyperlink" Target="XRM/XRP_paper.pdf" TargetMode="External"/><Relationship Id="rId9" Type="http://schemas.openxmlformats.org/officeDocument/2006/relationships/slide" Target="slide4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hyperlink" Target="https://arxiv.org/pdf/2402.10198" TargetMode="External"/><Relationship Id="rId7" Type="http://schemas.openxmlformats.org/officeDocument/2006/relationships/image" Target="../media/image19.png"/><Relationship Id="rId12" Type="http://schemas.openxmlformats.org/officeDocument/2006/relationships/slide" Target="slide4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hyperlink" Target="XRM/XRM" TargetMode="External"/><Relationship Id="rId11" Type="http://schemas.openxmlformats.org/officeDocument/2006/relationships/image" Target="../media/image350.png"/><Relationship Id="rId5" Type="http://schemas.openxmlformats.org/officeDocument/2006/relationships/hyperlink" Target="https://github.com/romilbert/samformer" TargetMode="External"/><Relationship Id="rId10" Type="http://schemas.openxmlformats.org/officeDocument/2006/relationships/image" Target="../media/image32.png"/><Relationship Id="rId4" Type="http://schemas.openxmlformats.org/officeDocument/2006/relationships/hyperlink" Target="XRM/XRP_paper.pdf" TargetMode="External"/><Relationship Id="rId9" Type="http://schemas.microsoft.com/office/2007/relationships/hdphoto" Target="../media/hdphoto10.wdp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slide" Target="slide5.xml"/><Relationship Id="rId3" Type="http://schemas.openxmlformats.org/officeDocument/2006/relationships/hyperlink" Target="https://arxiv.org/pdf/2402.10198" TargetMode="External"/><Relationship Id="rId7" Type="http://schemas.openxmlformats.org/officeDocument/2006/relationships/image" Target="../media/image36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hyperlink" Target="samformer/samformer" TargetMode="External"/><Relationship Id="rId5" Type="http://schemas.openxmlformats.org/officeDocument/2006/relationships/hyperlink" Target="https://github.com/romilbert/samformer" TargetMode="External"/><Relationship Id="rId4" Type="http://schemas.openxmlformats.org/officeDocument/2006/relationships/hyperlink" Target="samformer/Samformer%20Paper.pdf" TargetMode="Externa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hyperlink" Target="samformer/Samformer%20Paper.pdf" TargetMode="External"/><Relationship Id="rId7" Type="http://schemas.openxmlformats.org/officeDocument/2006/relationships/image" Target="../media/image33.png"/><Relationship Id="rId2" Type="http://schemas.openxmlformats.org/officeDocument/2006/relationships/hyperlink" Target="https://arxiv.org/pdf/2402.10198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hyperlink" Target="samformer/samformer" TargetMode="External"/><Relationship Id="rId10" Type="http://schemas.openxmlformats.org/officeDocument/2006/relationships/slide" Target="slide5.xml"/><Relationship Id="rId4" Type="http://schemas.openxmlformats.org/officeDocument/2006/relationships/hyperlink" Target="https://github.com/romilbert/samformer" TargetMode="External"/><Relationship Id="rId9" Type="http://schemas.openxmlformats.org/officeDocument/2006/relationships/image" Target="../media/image1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slide" Target="slide30.xml"/><Relationship Id="rId3" Type="http://schemas.openxmlformats.org/officeDocument/2006/relationships/hyperlink" Target="samformer/Samformer%20Paper.pdf" TargetMode="External"/><Relationship Id="rId7" Type="http://schemas.openxmlformats.org/officeDocument/2006/relationships/image" Target="../media/image65.png"/><Relationship Id="rId2" Type="http://schemas.openxmlformats.org/officeDocument/2006/relationships/hyperlink" Target="https://arxiv.org/pdf/2402.10198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slide" Target="slide5.xml"/><Relationship Id="rId5" Type="http://schemas.openxmlformats.org/officeDocument/2006/relationships/hyperlink" Target="samformer/samformer" TargetMode="External"/><Relationship Id="rId10" Type="http://schemas.openxmlformats.org/officeDocument/2006/relationships/image" Target="../media/image18.png"/><Relationship Id="rId4" Type="http://schemas.openxmlformats.org/officeDocument/2006/relationships/hyperlink" Target="https://github.com/romilbert/samformer" TargetMode="External"/><Relationship Id="rId9" Type="http://schemas.openxmlformats.org/officeDocument/2006/relationships/image" Target="../media/image6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" Target="slide5.xml"/><Relationship Id="rId13" Type="http://schemas.openxmlformats.org/officeDocument/2006/relationships/slide" Target="slide69.xml"/><Relationship Id="rId18" Type="http://schemas.openxmlformats.org/officeDocument/2006/relationships/slide" Target="slide13.xml"/><Relationship Id="rId26" Type="http://schemas.microsoft.com/office/2007/relationships/hdphoto" Target="../media/hdphoto7.wdp"/><Relationship Id="rId3" Type="http://schemas.openxmlformats.org/officeDocument/2006/relationships/slide" Target="slide66.xml"/><Relationship Id="rId21" Type="http://schemas.openxmlformats.org/officeDocument/2006/relationships/image" Target="../media/image18.png"/><Relationship Id="rId34" Type="http://schemas.openxmlformats.org/officeDocument/2006/relationships/slide" Target="slide9.xml"/><Relationship Id="rId7" Type="http://schemas.openxmlformats.org/officeDocument/2006/relationships/slide" Target="slide71.xml"/><Relationship Id="rId12" Type="http://schemas.openxmlformats.org/officeDocument/2006/relationships/slide" Target="slide7.xml"/><Relationship Id="rId17" Type="http://schemas.openxmlformats.org/officeDocument/2006/relationships/slide" Target="slide12.xml"/><Relationship Id="rId25" Type="http://schemas.openxmlformats.org/officeDocument/2006/relationships/image" Target="../media/image21.png"/><Relationship Id="rId33" Type="http://schemas.openxmlformats.org/officeDocument/2006/relationships/image" Target="../media/image25.png"/><Relationship Id="rId2" Type="http://schemas.openxmlformats.org/officeDocument/2006/relationships/slide" Target="slide4.xml"/><Relationship Id="rId16" Type="http://schemas.openxmlformats.org/officeDocument/2006/relationships/slide" Target="slide15.xml"/><Relationship Id="rId20" Type="http://schemas.openxmlformats.org/officeDocument/2006/relationships/slide" Target="slide14.xml"/><Relationship Id="rId29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slide" Target="slide67.xml"/><Relationship Id="rId11" Type="http://schemas.openxmlformats.org/officeDocument/2006/relationships/slide" Target="slide70.xml"/><Relationship Id="rId24" Type="http://schemas.microsoft.com/office/2007/relationships/hdphoto" Target="../media/hdphoto6.wdp"/><Relationship Id="rId32" Type="http://schemas.openxmlformats.org/officeDocument/2006/relationships/image" Target="../media/image24.png"/><Relationship Id="rId5" Type="http://schemas.openxmlformats.org/officeDocument/2006/relationships/slide" Target="slide8.xml"/><Relationship Id="rId15" Type="http://schemas.openxmlformats.org/officeDocument/2006/relationships/slide" Target="slide72.xml"/><Relationship Id="rId23" Type="http://schemas.openxmlformats.org/officeDocument/2006/relationships/image" Target="../media/image20.png"/><Relationship Id="rId28" Type="http://schemas.microsoft.com/office/2007/relationships/hdphoto" Target="../media/hdphoto3.wdp"/><Relationship Id="rId36" Type="http://schemas.microsoft.com/office/2007/relationships/hdphoto" Target="../media/hdphoto9.wdp"/><Relationship Id="rId10" Type="http://schemas.openxmlformats.org/officeDocument/2006/relationships/slide" Target="slide6.xml"/><Relationship Id="rId19" Type="http://schemas.openxmlformats.org/officeDocument/2006/relationships/slide" Target="slide73.xml"/><Relationship Id="rId31" Type="http://schemas.openxmlformats.org/officeDocument/2006/relationships/image" Target="../media/image23.png"/><Relationship Id="rId4" Type="http://schemas.openxmlformats.org/officeDocument/2006/relationships/slide" Target="slide65.xml"/><Relationship Id="rId9" Type="http://schemas.openxmlformats.org/officeDocument/2006/relationships/slide" Target="slide68.xml"/><Relationship Id="rId14" Type="http://schemas.openxmlformats.org/officeDocument/2006/relationships/slide" Target="slide10.xml"/><Relationship Id="rId22" Type="http://schemas.openxmlformats.org/officeDocument/2006/relationships/image" Target="../media/image19.png"/><Relationship Id="rId27" Type="http://schemas.openxmlformats.org/officeDocument/2006/relationships/image" Target="../media/image5.png"/><Relationship Id="rId30" Type="http://schemas.microsoft.com/office/2007/relationships/hdphoto" Target="../media/hdphoto8.wdp"/><Relationship Id="rId35" Type="http://schemas.openxmlformats.org/officeDocument/2006/relationships/image" Target="../media/image26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hyperlink" Target="samformer/Samformer%20Paper.pdf" TargetMode="External"/><Relationship Id="rId7" Type="http://schemas.openxmlformats.org/officeDocument/2006/relationships/image" Target="../media/image65.png"/><Relationship Id="rId2" Type="http://schemas.openxmlformats.org/officeDocument/2006/relationships/hyperlink" Target="https://arxiv.org/pdf/2402.10198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hyperlink" Target="samformer/samformer" TargetMode="External"/><Relationship Id="rId4" Type="http://schemas.openxmlformats.org/officeDocument/2006/relationships/hyperlink" Target="https://github.com/romilbert/samformer" TargetMode="External"/><Relationship Id="rId9" Type="http://schemas.openxmlformats.org/officeDocument/2006/relationships/slide" Target="slide5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hyperlink" Target="https://arxiv.org/pdf/2402.10198" TargetMode="External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hyperlink" Target="samformer/samformer" TargetMode="External"/><Relationship Id="rId5" Type="http://schemas.openxmlformats.org/officeDocument/2006/relationships/hyperlink" Target="https://github.com/romilbert/samformer" TargetMode="External"/><Relationship Id="rId10" Type="http://schemas.openxmlformats.org/officeDocument/2006/relationships/slide" Target="slide5.xml"/><Relationship Id="rId4" Type="http://schemas.openxmlformats.org/officeDocument/2006/relationships/hyperlink" Target="samformer/Samformer%20Paper.pdf" TargetMode="External"/><Relationship Id="rId9" Type="http://schemas.openxmlformats.org/officeDocument/2006/relationships/image" Target="../media/image18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3" Type="http://schemas.openxmlformats.org/officeDocument/2006/relationships/hyperlink" Target="LCA/LCA_paper.pdf" TargetMode="External"/><Relationship Id="rId7" Type="http://schemas.microsoft.com/office/2007/relationships/hdphoto" Target="../media/hdphoto6.wdp"/><Relationship Id="rId2" Type="http://schemas.openxmlformats.org/officeDocument/2006/relationships/hyperlink" Target="https://arxiv.org/pdf/2402.10198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hyperlink" Target="LCA/LCA-on-the-line" TargetMode="External"/><Relationship Id="rId4" Type="http://schemas.openxmlformats.org/officeDocument/2006/relationships/hyperlink" Target="https://github.com/romilbert/samformer" TargetMode="External"/></Relationships>
</file>

<file path=ppt/slides/_rels/slide33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3" Type="http://schemas.openxmlformats.org/officeDocument/2006/relationships/hyperlink" Target="LCA/LCA_paper.pdf" TargetMode="External"/><Relationship Id="rId7" Type="http://schemas.openxmlformats.org/officeDocument/2006/relationships/image" Target="../media/image20.png"/><Relationship Id="rId2" Type="http://schemas.openxmlformats.org/officeDocument/2006/relationships/hyperlink" Target="https://arxiv.org/pdf/2402.10198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hyperlink" Target="LCA/LCA-on-the-line" TargetMode="External"/><Relationship Id="rId4" Type="http://schemas.openxmlformats.org/officeDocument/2006/relationships/hyperlink" Target="https://github.com/romilbert/samformer" TargetMode="External"/><Relationship Id="rId9" Type="http://schemas.openxmlformats.org/officeDocument/2006/relationships/slide" Target="slide6.xml"/></Relationships>
</file>

<file path=ppt/slides/_rels/slide34.xml.rels><?xml version="1.0" encoding="UTF-8" standalone="yes"?>
<Relationships xmlns="http://schemas.openxmlformats.org/package/2006/relationships"><Relationship Id="rId8" Type="http://schemas.microsoft.com/office/2007/relationships/hdphoto" Target="../media/hdphoto13.wdp"/><Relationship Id="rId3" Type="http://schemas.openxmlformats.org/officeDocument/2006/relationships/hyperlink" Target="LCA/LCA_paper.pdf" TargetMode="External"/><Relationship Id="rId7" Type="http://schemas.openxmlformats.org/officeDocument/2006/relationships/image" Target="../media/image69.png"/><Relationship Id="rId12" Type="http://schemas.openxmlformats.org/officeDocument/2006/relationships/slide" Target="slide6.xml"/><Relationship Id="rId2" Type="http://schemas.openxmlformats.org/officeDocument/2006/relationships/hyperlink" Target="https://arxiv.org/pdf/2402.10198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11" Type="http://schemas.microsoft.com/office/2007/relationships/hdphoto" Target="../media/hdphoto6.wdp"/><Relationship Id="rId5" Type="http://schemas.openxmlformats.org/officeDocument/2006/relationships/hyperlink" Target="LCA/LCA-on-the-line" TargetMode="External"/><Relationship Id="rId10" Type="http://schemas.openxmlformats.org/officeDocument/2006/relationships/image" Target="../media/image20.png"/><Relationship Id="rId4" Type="http://schemas.openxmlformats.org/officeDocument/2006/relationships/hyperlink" Target="https://github.com/romilbert/samformer" TargetMode="External"/><Relationship Id="rId9" Type="http://schemas.openxmlformats.org/officeDocument/2006/relationships/image" Target="../media/image70.png"/></Relationships>
</file>

<file path=ppt/slides/_rels/slide35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3" Type="http://schemas.openxmlformats.org/officeDocument/2006/relationships/hyperlink" Target="LCA/LCA_paper.pdf" TargetMode="External"/><Relationship Id="rId7" Type="http://schemas.openxmlformats.org/officeDocument/2006/relationships/image" Target="../media/image20.png"/><Relationship Id="rId2" Type="http://schemas.openxmlformats.org/officeDocument/2006/relationships/hyperlink" Target="https://arxiv.org/pdf/2402.10198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hyperlink" Target="LCA/LCA-on-the-line" TargetMode="External"/><Relationship Id="rId4" Type="http://schemas.openxmlformats.org/officeDocument/2006/relationships/hyperlink" Target="https://github.com/romilbert/samformer" TargetMode="External"/><Relationship Id="rId9" Type="http://schemas.openxmlformats.org/officeDocument/2006/relationships/slide" Target="slide6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hyperlink" Target="LCA/LCA_paper.pdf" TargetMode="External"/><Relationship Id="rId7" Type="http://schemas.microsoft.com/office/2007/relationships/hdphoto" Target="../media/hdphoto6.wdp"/><Relationship Id="rId2" Type="http://schemas.openxmlformats.org/officeDocument/2006/relationships/hyperlink" Target="https://arxiv.org/pdf/2402.10198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hyperlink" Target="LCA/LCA-on-the-line" TargetMode="External"/><Relationship Id="rId4" Type="http://schemas.openxmlformats.org/officeDocument/2006/relationships/hyperlink" Target="https://github.com/romilbert/samformer" TargetMode="External"/><Relationship Id="rId9" Type="http://schemas.openxmlformats.org/officeDocument/2006/relationships/slide" Target="slide6.xml"/></Relationships>
</file>

<file path=ppt/slides/_rels/slide37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3" Type="http://schemas.openxmlformats.org/officeDocument/2006/relationships/hyperlink" Target="LCA/LCA_paper.pdf" TargetMode="External"/><Relationship Id="rId7" Type="http://schemas.openxmlformats.org/officeDocument/2006/relationships/image" Target="../media/image20.png"/><Relationship Id="rId2" Type="http://schemas.openxmlformats.org/officeDocument/2006/relationships/hyperlink" Target="https://arxiv.org/pdf/2402.10198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hyperlink" Target="LCA/LCA-on-the-line" TargetMode="External"/><Relationship Id="rId4" Type="http://schemas.openxmlformats.org/officeDocument/2006/relationships/hyperlink" Target="https://github.com/romilbert/samformer" TargetMode="External"/><Relationship Id="rId9" Type="http://schemas.openxmlformats.org/officeDocument/2006/relationships/slide" Target="slide6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hyperlink" Target="LCA/LCA_paper.pdf" TargetMode="External"/><Relationship Id="rId7" Type="http://schemas.openxmlformats.org/officeDocument/2006/relationships/image" Target="../media/image73.png"/><Relationship Id="rId2" Type="http://schemas.openxmlformats.org/officeDocument/2006/relationships/hyperlink" Target="https://arxiv.org/pdf/2402.10198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11" Type="http://schemas.openxmlformats.org/officeDocument/2006/relationships/slide" Target="slide6.xml"/><Relationship Id="rId5" Type="http://schemas.openxmlformats.org/officeDocument/2006/relationships/hyperlink" Target="LCA/LCA-on-the-line" TargetMode="External"/><Relationship Id="rId10" Type="http://schemas.microsoft.com/office/2007/relationships/hdphoto" Target="../media/hdphoto6.wdp"/><Relationship Id="rId4" Type="http://schemas.openxmlformats.org/officeDocument/2006/relationships/hyperlink" Target="https://github.com/romilbert/samformer" TargetMode="External"/><Relationship Id="rId9" Type="http://schemas.openxmlformats.org/officeDocument/2006/relationships/image" Target="../media/image20.png"/></Relationships>
</file>

<file path=ppt/slides/_rels/slide39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3" Type="http://schemas.openxmlformats.org/officeDocument/2006/relationships/hyperlink" Target="LCA/LCA_paper.pdf" TargetMode="External"/><Relationship Id="rId7" Type="http://schemas.openxmlformats.org/officeDocument/2006/relationships/image" Target="../media/image20.png"/><Relationship Id="rId2" Type="http://schemas.openxmlformats.org/officeDocument/2006/relationships/hyperlink" Target="https://arxiv.org/pdf/2402.10198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hyperlink" Target="LCA/LCA-on-the-line" TargetMode="External"/><Relationship Id="rId4" Type="http://schemas.openxmlformats.org/officeDocument/2006/relationships/hyperlink" Target="https://github.com/romilbert/samformer" TargetMode="External"/><Relationship Id="rId9" Type="http://schemas.openxmlformats.org/officeDocument/2006/relationships/slide" Target="slide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2.png"/><Relationship Id="rId3" Type="http://schemas.openxmlformats.org/officeDocument/2006/relationships/hyperlink" Target="XRM/XRP_paper.pdf" TargetMode="External"/><Relationship Id="rId7" Type="http://schemas.openxmlformats.org/officeDocument/2006/relationships/image" Target="../media/image27.png"/><Relationship Id="rId12" Type="http://schemas.microsoft.com/office/2007/relationships/hdphoto" Target="../media/hdphoto10.wdp"/><Relationship Id="rId2" Type="http://schemas.openxmlformats.org/officeDocument/2006/relationships/hyperlink" Target="https://arxiv.org/pdf/2402.10198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31.png"/><Relationship Id="rId5" Type="http://schemas.openxmlformats.org/officeDocument/2006/relationships/hyperlink" Target="XRM/XRM" TargetMode="External"/><Relationship Id="rId15" Type="http://schemas.openxmlformats.org/officeDocument/2006/relationships/slide" Target="slide3.xml"/><Relationship Id="rId10" Type="http://schemas.openxmlformats.org/officeDocument/2006/relationships/image" Target="../media/image30.png"/><Relationship Id="rId4" Type="http://schemas.openxmlformats.org/officeDocument/2006/relationships/hyperlink" Target="https://github.com/romilbert/samformer" TargetMode="External"/><Relationship Id="rId9" Type="http://schemas.openxmlformats.org/officeDocument/2006/relationships/image" Target="../media/image29.png"/><Relationship Id="rId14" Type="http://schemas.openxmlformats.org/officeDocument/2006/relationships/slide" Target="slide2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3" Type="http://schemas.openxmlformats.org/officeDocument/2006/relationships/hyperlink" Target="LCA/LCA_paper.pdf" TargetMode="External"/><Relationship Id="rId7" Type="http://schemas.microsoft.com/office/2007/relationships/hdphoto" Target="../media/hdphoto6.wdp"/><Relationship Id="rId2" Type="http://schemas.openxmlformats.org/officeDocument/2006/relationships/hyperlink" Target="https://arxiv.org/pdf/2402.10198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hyperlink" Target="LCA/LCA-on-the-line" TargetMode="External"/><Relationship Id="rId4" Type="http://schemas.openxmlformats.org/officeDocument/2006/relationships/hyperlink" Target="https://github.com/romilbert/samformer" TargetMode="Externa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slide" Target="slide7.xml"/><Relationship Id="rId3" Type="http://schemas.openxmlformats.org/officeDocument/2006/relationships/hyperlink" Target="neuro-visualizer/neuro-visualizer.pdf" TargetMode="External"/><Relationship Id="rId7" Type="http://schemas.microsoft.com/office/2007/relationships/hdphoto" Target="../media/hdphoto7.wdp"/><Relationship Id="rId2" Type="http://schemas.openxmlformats.org/officeDocument/2006/relationships/hyperlink" Target="https://arxiv.org/pdf/2402.10198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hyperlink" Target="neuro-visualizer/NeuroVisualizer-master/NeuroVisualizer-master" TargetMode="External"/><Relationship Id="rId4" Type="http://schemas.openxmlformats.org/officeDocument/2006/relationships/hyperlink" Target="https://github.com/romilbert/samformer" TargetMode="Externa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hyperlink" Target="neuro-visualizer/neuro-visualizer.pdf" TargetMode="External"/><Relationship Id="rId7" Type="http://schemas.openxmlformats.org/officeDocument/2006/relationships/image" Target="../media/image75.png"/><Relationship Id="rId12" Type="http://schemas.openxmlformats.org/officeDocument/2006/relationships/slide" Target="slide7.xml"/><Relationship Id="rId2" Type="http://schemas.openxmlformats.org/officeDocument/2006/relationships/hyperlink" Target="https://arxiv.org/pdf/2402.10198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11" Type="http://schemas.microsoft.com/office/2007/relationships/hdphoto" Target="../media/hdphoto7.wdp"/><Relationship Id="rId5" Type="http://schemas.openxmlformats.org/officeDocument/2006/relationships/hyperlink" Target="neuro-visualizer/NeuroVisualizer-master/NeuroVisualizer-master" TargetMode="External"/><Relationship Id="rId10" Type="http://schemas.openxmlformats.org/officeDocument/2006/relationships/image" Target="../media/image21.png"/><Relationship Id="rId4" Type="http://schemas.openxmlformats.org/officeDocument/2006/relationships/hyperlink" Target="https://github.com/romilbert/samformer" TargetMode="External"/><Relationship Id="rId9" Type="http://schemas.openxmlformats.org/officeDocument/2006/relationships/image" Target="../media/image77.png"/></Relationships>
</file>

<file path=ppt/slides/_rels/slide43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3" Type="http://schemas.openxmlformats.org/officeDocument/2006/relationships/hyperlink" Target="neuro-visualizer/neuro-visualizer.pdf" TargetMode="External"/><Relationship Id="rId7" Type="http://schemas.openxmlformats.org/officeDocument/2006/relationships/image" Target="../media/image21.png"/><Relationship Id="rId2" Type="http://schemas.openxmlformats.org/officeDocument/2006/relationships/hyperlink" Target="https://arxiv.org/pdf/2402.10198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hyperlink" Target="neuro-visualizer/NeuroVisualizer-master/NeuroVisualizer-master" TargetMode="External"/><Relationship Id="rId4" Type="http://schemas.openxmlformats.org/officeDocument/2006/relationships/hyperlink" Target="https://github.com/romilbert/samformer" TargetMode="External"/><Relationship Id="rId9" Type="http://schemas.openxmlformats.org/officeDocument/2006/relationships/slide" Target="slide7.xml"/></Relationships>
</file>

<file path=ppt/slides/_rels/slide44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3" Type="http://schemas.openxmlformats.org/officeDocument/2006/relationships/hyperlink" Target="neuro-visualizer/neuro-visualizer.pdf" TargetMode="External"/><Relationship Id="rId7" Type="http://schemas.openxmlformats.org/officeDocument/2006/relationships/image" Target="../media/image21.png"/><Relationship Id="rId2" Type="http://schemas.openxmlformats.org/officeDocument/2006/relationships/hyperlink" Target="https://arxiv.org/pdf/2402.10198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hyperlink" Target="neuro-visualizer/NeuroVisualizer-master/NeuroVisualizer-master" TargetMode="External"/><Relationship Id="rId4" Type="http://schemas.openxmlformats.org/officeDocument/2006/relationships/hyperlink" Target="https://github.com/romilbert/samformer" TargetMode="External"/><Relationship Id="rId9" Type="http://schemas.openxmlformats.org/officeDocument/2006/relationships/slide" Target="slide7.xml"/></Relationships>
</file>

<file path=ppt/slides/_rels/slide45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3" Type="http://schemas.openxmlformats.org/officeDocument/2006/relationships/hyperlink" Target="neuro-visualizer/neuro-visualizer.pdf" TargetMode="External"/><Relationship Id="rId7" Type="http://schemas.openxmlformats.org/officeDocument/2006/relationships/image" Target="../media/image21.png"/><Relationship Id="rId2" Type="http://schemas.openxmlformats.org/officeDocument/2006/relationships/hyperlink" Target="https://arxiv.org/pdf/2402.10198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hyperlink" Target="neuro-visualizer/NeuroVisualizer-master/NeuroVisualizer-master" TargetMode="External"/><Relationship Id="rId4" Type="http://schemas.openxmlformats.org/officeDocument/2006/relationships/hyperlink" Target="https://github.com/romilbert/samformer" TargetMode="External"/><Relationship Id="rId9" Type="http://schemas.openxmlformats.org/officeDocument/2006/relationships/slide" Target="slide7.xml"/></Relationships>
</file>

<file path=ppt/slides/_rels/slide46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3" Type="http://schemas.openxmlformats.org/officeDocument/2006/relationships/hyperlink" Target="neuro-visualizer/neuro-visualizer.pdf" TargetMode="External"/><Relationship Id="rId7" Type="http://schemas.openxmlformats.org/officeDocument/2006/relationships/image" Target="../media/image21.png"/><Relationship Id="rId2" Type="http://schemas.openxmlformats.org/officeDocument/2006/relationships/hyperlink" Target="https://arxiv.org/pdf/2402.10198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hyperlink" Target="neuro-visualizer/NeuroVisualizer-master/NeuroVisualizer-master" TargetMode="External"/><Relationship Id="rId4" Type="http://schemas.openxmlformats.org/officeDocument/2006/relationships/hyperlink" Target="https://github.com/romilbert/samformer" TargetMode="External"/><Relationship Id="rId9" Type="http://schemas.openxmlformats.org/officeDocument/2006/relationships/slide" Target="slide7.xml"/></Relationships>
</file>

<file path=ppt/slides/_rels/slide47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3" Type="http://schemas.openxmlformats.org/officeDocument/2006/relationships/hyperlink" Target="neuro-visualizer/neuro-visualizer.pdf" TargetMode="External"/><Relationship Id="rId7" Type="http://schemas.openxmlformats.org/officeDocument/2006/relationships/image" Target="../media/image21.png"/><Relationship Id="rId2" Type="http://schemas.openxmlformats.org/officeDocument/2006/relationships/hyperlink" Target="https://arxiv.org/pdf/2402.10198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hyperlink" Target="neuro-visualizer/NeuroVisualizer-master/NeuroVisualizer-master" TargetMode="External"/><Relationship Id="rId4" Type="http://schemas.openxmlformats.org/officeDocument/2006/relationships/hyperlink" Target="https://github.com/romilbert/samformer" TargetMode="External"/><Relationship Id="rId9" Type="http://schemas.openxmlformats.org/officeDocument/2006/relationships/slide" Target="slide7.xml"/></Relationships>
</file>

<file path=ppt/slides/_rels/slide48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3" Type="http://schemas.openxmlformats.org/officeDocument/2006/relationships/hyperlink" Target="neuro-visualizer/neuro-visualizer.pdf" TargetMode="External"/><Relationship Id="rId7" Type="http://schemas.openxmlformats.org/officeDocument/2006/relationships/image" Target="../media/image21.png"/><Relationship Id="rId2" Type="http://schemas.openxmlformats.org/officeDocument/2006/relationships/hyperlink" Target="https://arxiv.org/pdf/2402.10198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hyperlink" Target="neuro-visualizer/NeuroVisualizer-master/NeuroVisualizer-master" TargetMode="External"/><Relationship Id="rId4" Type="http://schemas.openxmlformats.org/officeDocument/2006/relationships/hyperlink" Target="https://github.com/romilbert/samformer" TargetMode="External"/><Relationship Id="rId9" Type="http://schemas.openxmlformats.org/officeDocument/2006/relationships/slide" Target="slide7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3" Type="http://schemas.openxmlformats.org/officeDocument/2006/relationships/hyperlink" Target="Test-Time%20Model%20Adaptation/Test-Time%20Model%20Adaptation%20.pdf" TargetMode="External"/><Relationship Id="rId7" Type="http://schemas.microsoft.com/office/2007/relationships/hdphoto" Target="../media/hdphoto8.wdp"/><Relationship Id="rId2" Type="http://schemas.openxmlformats.org/officeDocument/2006/relationships/hyperlink" Target="https://arxiv.org/pdf/2402.10198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hyperlink" Target="Test-Time%20Model%20Adaptation/FOA" TargetMode="External"/><Relationship Id="rId4" Type="http://schemas.openxmlformats.org/officeDocument/2006/relationships/hyperlink" Target="https://github.com/romilbert/samformer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37.png"/><Relationship Id="rId3" Type="http://schemas.openxmlformats.org/officeDocument/2006/relationships/slide" Target="slide27.xml"/><Relationship Id="rId7" Type="http://schemas.openxmlformats.org/officeDocument/2006/relationships/hyperlink" Target="samformer/samformer" TargetMode="External"/><Relationship Id="rId12" Type="http://schemas.openxmlformats.org/officeDocument/2006/relationships/image" Target="../media/image36.png"/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romilbert/samformer" TargetMode="External"/><Relationship Id="rId11" Type="http://schemas.openxmlformats.org/officeDocument/2006/relationships/image" Target="../media/image35.png"/><Relationship Id="rId5" Type="http://schemas.openxmlformats.org/officeDocument/2006/relationships/hyperlink" Target="samformer/Samformer%20Paper.pdf" TargetMode="External"/><Relationship Id="rId10" Type="http://schemas.openxmlformats.org/officeDocument/2006/relationships/image" Target="../media/image34.png"/><Relationship Id="rId4" Type="http://schemas.openxmlformats.org/officeDocument/2006/relationships/hyperlink" Target="https://arxiv.org/pdf/2402.10198" TargetMode="External"/><Relationship Id="rId9" Type="http://schemas.openxmlformats.org/officeDocument/2006/relationships/image" Target="../media/image33.png"/><Relationship Id="rId14" Type="http://schemas.openxmlformats.org/officeDocument/2006/relationships/slide" Target="slide3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hyperlink" Target="Test-Time%20Model%20Adaptation/Test-Time%20Model%20Adaptation%20.pdf" TargetMode="External"/><Relationship Id="rId7" Type="http://schemas.microsoft.com/office/2007/relationships/hdphoto" Target="../media/hdphoto8.wdp"/><Relationship Id="rId2" Type="http://schemas.openxmlformats.org/officeDocument/2006/relationships/hyperlink" Target="https://arxiv.org/pdf/2402.10198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hyperlink" Target="Test-Time%20Model%20Adaptation/FOA" TargetMode="External"/><Relationship Id="rId4" Type="http://schemas.openxmlformats.org/officeDocument/2006/relationships/hyperlink" Target="https://github.com/romilbert/samformer" TargetMode="External"/><Relationship Id="rId9" Type="http://schemas.openxmlformats.org/officeDocument/2006/relationships/slide" Target="slide8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hyperlink" Target="Test-Time%20Model%20Adaptation/Test-Time%20Model%20Adaptation%20.pdf" TargetMode="External"/><Relationship Id="rId7" Type="http://schemas.microsoft.com/office/2007/relationships/hdphoto" Target="../media/hdphoto8.wdp"/><Relationship Id="rId2" Type="http://schemas.openxmlformats.org/officeDocument/2006/relationships/hyperlink" Target="https://arxiv.org/pdf/2402.10198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hyperlink" Target="Test-Time%20Model%20Adaptation/FOA" TargetMode="External"/><Relationship Id="rId4" Type="http://schemas.openxmlformats.org/officeDocument/2006/relationships/hyperlink" Target="https://github.com/romilbert/samformer" TargetMode="External"/><Relationship Id="rId9" Type="http://schemas.openxmlformats.org/officeDocument/2006/relationships/slide" Target="slide8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slide" Target="slide9.xml"/><Relationship Id="rId3" Type="http://schemas.openxmlformats.org/officeDocument/2006/relationships/hyperlink" Target="Time-Series%20Forecasting%20for%20Out-of-Distribution%20Generalization%20Using%20Invariant%20Learning/Time-Series%20Forecasting.pdf" TargetMode="External"/><Relationship Id="rId7" Type="http://schemas.microsoft.com/office/2007/relationships/hdphoto" Target="../media/hdphoto9.wdp"/><Relationship Id="rId2" Type="http://schemas.openxmlformats.org/officeDocument/2006/relationships/hyperlink" Target="https://arxiv.org/pdf/2402.10198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hyperlink" Target="Time-Series%20Forecasting%20for%20Out-of-Distribution%20Generalization%20Using%20Invariant%20Learning/FOIL" TargetMode="External"/><Relationship Id="rId4" Type="http://schemas.openxmlformats.org/officeDocument/2006/relationships/hyperlink" Target="https://github.com/romilbert/samformer" TargetMode="Externa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hyperlink" Target="Time-Series%20Forecasting%20for%20Out-of-Distribution%20Generalization%20Using%20Invariant%20Learning/Time-Series%20Forecasting.pdf" TargetMode="External"/><Relationship Id="rId7" Type="http://schemas.microsoft.com/office/2007/relationships/hdphoto" Target="../media/hdphoto9.wdp"/><Relationship Id="rId2" Type="http://schemas.openxmlformats.org/officeDocument/2006/relationships/hyperlink" Target="https://arxiv.org/pdf/2402.10198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hyperlink" Target="Time-Series%20Forecasting%20for%20Out-of-Distribution%20Generalization%20Using%20Invariant%20Learning/FOIL" TargetMode="External"/><Relationship Id="rId4" Type="http://schemas.openxmlformats.org/officeDocument/2006/relationships/hyperlink" Target="https://github.com/romilbert/samformer" TargetMode="External"/><Relationship Id="rId9" Type="http://schemas.openxmlformats.org/officeDocument/2006/relationships/slide" Target="slide9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hyperlink" Target="Time-Series%20Forecasting%20for%20Out-of-Distribution%20Generalization%20Using%20Invariant%20Learning/Time-Series%20Forecasting.pdf" TargetMode="External"/><Relationship Id="rId7" Type="http://schemas.microsoft.com/office/2007/relationships/hdphoto" Target="../media/hdphoto9.wdp"/><Relationship Id="rId2" Type="http://schemas.openxmlformats.org/officeDocument/2006/relationships/hyperlink" Target="https://arxiv.org/pdf/2402.10198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hyperlink" Target="Time-Series%20Forecasting%20for%20Out-of-Distribution%20Generalization%20Using%20Invariant%20Learning/FOIL" TargetMode="External"/><Relationship Id="rId4" Type="http://schemas.openxmlformats.org/officeDocument/2006/relationships/hyperlink" Target="https://github.com/romilbert/samformer" TargetMode="External"/><Relationship Id="rId9" Type="http://schemas.openxmlformats.org/officeDocument/2006/relationships/slide" Target="slide9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slide" Target="slide9.xml"/><Relationship Id="rId3" Type="http://schemas.openxmlformats.org/officeDocument/2006/relationships/hyperlink" Target="Time-Series%20Forecasting%20for%20Out-of-Distribution%20Generalization%20Using%20Invariant%20Learning/Time-Series%20Forecasting.pdf" TargetMode="External"/><Relationship Id="rId7" Type="http://schemas.microsoft.com/office/2007/relationships/hdphoto" Target="../media/hdphoto9.wdp"/><Relationship Id="rId12" Type="http://schemas.openxmlformats.org/officeDocument/2006/relationships/image" Target="../media/image190.png"/><Relationship Id="rId2" Type="http://schemas.openxmlformats.org/officeDocument/2006/relationships/hyperlink" Target="https://arxiv.org/pdf/2402.10198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83.png"/><Relationship Id="rId5" Type="http://schemas.openxmlformats.org/officeDocument/2006/relationships/hyperlink" Target="Time-Series%20Forecasting%20for%20Out-of-Distribution%20Generalization%20Using%20Invariant%20Learning/FOIL" TargetMode="External"/><Relationship Id="rId10" Type="http://schemas.openxmlformats.org/officeDocument/2006/relationships/image" Target="../media/image82.png"/><Relationship Id="rId4" Type="http://schemas.openxmlformats.org/officeDocument/2006/relationships/hyperlink" Target="https://github.com/romilbert/samformer" TargetMode="External"/><Relationship Id="rId9" Type="http://schemas.openxmlformats.org/officeDocument/2006/relationships/image" Target="../media/image8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Chain%20of%20Code/Chain%20of%20Code%20Reasoning%20with%20a%20Language%20Model-Augmented%20Code%20Emulator.pdf" TargetMode="External"/><Relationship Id="rId7" Type="http://schemas.openxmlformats.org/officeDocument/2006/relationships/slide" Target="slide10.xml"/><Relationship Id="rId2" Type="http://schemas.openxmlformats.org/officeDocument/2006/relationships/hyperlink" Target="https://arxiv.org/pdf/2402.10198" TargetMode="External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5.png"/><Relationship Id="rId4" Type="http://schemas.openxmlformats.org/officeDocument/2006/relationships/hyperlink" Target="https://github.com/romilbert/samformer" TargetMode="Externa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slide" Target="slide10.xml"/><Relationship Id="rId3" Type="http://schemas.openxmlformats.org/officeDocument/2006/relationships/hyperlink" Target="Chain%20of%20Code/Chain%20of%20Code%20Reasoning%20with%20a%20Language%20Model-Augmented%20Code%20Emulator.pdf" TargetMode="External"/><Relationship Id="rId7" Type="http://schemas.openxmlformats.org/officeDocument/2006/relationships/image" Target="../media/image48.png"/><Relationship Id="rId2" Type="http://schemas.openxmlformats.org/officeDocument/2006/relationships/hyperlink" Target="https://arxiv.org/pdf/2402.10198" TargetMode="External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5.png"/><Relationship Id="rId4" Type="http://schemas.openxmlformats.org/officeDocument/2006/relationships/hyperlink" Target="https://github.com/romilbert/samformer" TargetMode="Externa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hyperlink" Target="Chain%20of%20Code/Chain%20of%20Code%20Reasoning%20with%20a%20Language%20Model-Augmented%20Code%20Emulator.pdf" TargetMode="External"/><Relationship Id="rId7" Type="http://schemas.openxmlformats.org/officeDocument/2006/relationships/image" Target="../media/image48.png"/><Relationship Id="rId2" Type="http://schemas.openxmlformats.org/officeDocument/2006/relationships/hyperlink" Target="https://arxiv.org/pdf/2402.10198" TargetMode="External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5.png"/><Relationship Id="rId4" Type="http://schemas.openxmlformats.org/officeDocument/2006/relationships/hyperlink" Target="https://github.com/romilbert/samformer" TargetMode="External"/><Relationship Id="rId9" Type="http://schemas.openxmlformats.org/officeDocument/2006/relationships/slide" Target="slide10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LCA/LCA_paper.pdf" TargetMode="External"/><Relationship Id="rId13" Type="http://schemas.openxmlformats.org/officeDocument/2006/relationships/slide" Target="slide3.xml"/><Relationship Id="rId3" Type="http://schemas.openxmlformats.org/officeDocument/2006/relationships/image" Target="../media/image38.png"/><Relationship Id="rId7" Type="http://schemas.openxmlformats.org/officeDocument/2006/relationships/hyperlink" Target="https://arxiv.org/pdf/2402.10198" TargetMode="External"/><Relationship Id="rId12" Type="http://schemas.microsoft.com/office/2007/relationships/hdphoto" Target="../media/hdphoto6.wdp"/><Relationship Id="rId2" Type="http://schemas.openxmlformats.org/officeDocument/2006/relationships/slide" Target="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11" Type="http://schemas.openxmlformats.org/officeDocument/2006/relationships/image" Target="../media/image20.png"/><Relationship Id="rId5" Type="http://schemas.openxmlformats.org/officeDocument/2006/relationships/image" Target="../media/image40.png"/><Relationship Id="rId10" Type="http://schemas.openxmlformats.org/officeDocument/2006/relationships/hyperlink" Target="LCA/LCA-on-the-line" TargetMode="External"/><Relationship Id="rId4" Type="http://schemas.openxmlformats.org/officeDocument/2006/relationships/image" Target="../media/image39.png"/><Relationship Id="rId9" Type="http://schemas.openxmlformats.org/officeDocument/2006/relationships/hyperlink" Target="https://github.com/romilbert/samformer" TargetMode="Externa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hyperlink" Target="Chain%20of%20Code/Chain%20of%20Code%20Reasoning%20with%20a%20Language%20Model-Augmented%20Code%20Emulator.pdf" TargetMode="External"/><Relationship Id="rId7" Type="http://schemas.openxmlformats.org/officeDocument/2006/relationships/image" Target="../media/image48.png"/><Relationship Id="rId2" Type="http://schemas.openxmlformats.org/officeDocument/2006/relationships/hyperlink" Target="https://arxiv.org/pdf/2402.10198" TargetMode="External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5.png"/><Relationship Id="rId10" Type="http://schemas.openxmlformats.org/officeDocument/2006/relationships/slide" Target="slide10.xml"/><Relationship Id="rId4" Type="http://schemas.openxmlformats.org/officeDocument/2006/relationships/hyperlink" Target="https://github.com/romilbert/samformer" TargetMode="External"/><Relationship Id="rId9" Type="http://schemas.openxmlformats.org/officeDocument/2006/relationships/image" Target="../media/image51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hyperlink" Target="Chain%20of%20Code/Chain%20of%20Code%20Reasoning%20with%20a%20Language%20Model-Augmented%20Code%20Emulator.pdf" TargetMode="External"/><Relationship Id="rId7" Type="http://schemas.openxmlformats.org/officeDocument/2006/relationships/image" Target="../media/image48.png"/><Relationship Id="rId2" Type="http://schemas.openxmlformats.org/officeDocument/2006/relationships/hyperlink" Target="https://arxiv.org/pdf/2402.10198" TargetMode="External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11" Type="http://schemas.openxmlformats.org/officeDocument/2006/relationships/slide" Target="slide10.xml"/><Relationship Id="rId5" Type="http://schemas.openxmlformats.org/officeDocument/2006/relationships/image" Target="../media/image5.png"/><Relationship Id="rId10" Type="http://schemas.openxmlformats.org/officeDocument/2006/relationships/image" Target="../media/image52.png"/><Relationship Id="rId4" Type="http://schemas.openxmlformats.org/officeDocument/2006/relationships/hyperlink" Target="https://github.com/romilbert/samformer" TargetMode="External"/><Relationship Id="rId9" Type="http://schemas.openxmlformats.org/officeDocument/2006/relationships/image" Target="../media/image51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84.png"/><Relationship Id="rId3" Type="http://schemas.openxmlformats.org/officeDocument/2006/relationships/image" Target="../media/image19.png"/><Relationship Id="rId7" Type="http://schemas.microsoft.com/office/2007/relationships/hdphoto" Target="../media/hdphoto7.wdp"/><Relationship Id="rId12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microsoft.com/office/2007/relationships/hdphoto" Target="../media/hdphoto8.wdp"/><Relationship Id="rId5" Type="http://schemas.microsoft.com/office/2007/relationships/hdphoto" Target="../media/hdphoto6.wdp"/><Relationship Id="rId10" Type="http://schemas.openxmlformats.org/officeDocument/2006/relationships/image" Target="../media/image22.png"/><Relationship Id="rId4" Type="http://schemas.openxmlformats.org/officeDocument/2006/relationships/image" Target="../media/image20.png"/><Relationship Id="rId9" Type="http://schemas.microsoft.com/office/2007/relationships/hdphoto" Target="../media/hdphoto3.wdp"/><Relationship Id="rId14" Type="http://schemas.openxmlformats.org/officeDocument/2006/relationships/image" Target="../media/image25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slide" Target="slide5.xml"/><Relationship Id="rId13" Type="http://schemas.openxmlformats.org/officeDocument/2006/relationships/slide" Target="slide69.xml"/><Relationship Id="rId18" Type="http://schemas.openxmlformats.org/officeDocument/2006/relationships/slide" Target="slide13.xml"/><Relationship Id="rId26" Type="http://schemas.microsoft.com/office/2007/relationships/hdphoto" Target="../media/hdphoto7.wdp"/><Relationship Id="rId3" Type="http://schemas.openxmlformats.org/officeDocument/2006/relationships/slide" Target="slide66.xml"/><Relationship Id="rId21" Type="http://schemas.openxmlformats.org/officeDocument/2006/relationships/image" Target="../media/image18.png"/><Relationship Id="rId34" Type="http://schemas.openxmlformats.org/officeDocument/2006/relationships/slide" Target="slide9.xml"/><Relationship Id="rId7" Type="http://schemas.openxmlformats.org/officeDocument/2006/relationships/slide" Target="slide71.xml"/><Relationship Id="rId12" Type="http://schemas.openxmlformats.org/officeDocument/2006/relationships/slide" Target="slide7.xml"/><Relationship Id="rId17" Type="http://schemas.openxmlformats.org/officeDocument/2006/relationships/slide" Target="slide12.xml"/><Relationship Id="rId25" Type="http://schemas.openxmlformats.org/officeDocument/2006/relationships/image" Target="../media/image21.png"/><Relationship Id="rId33" Type="http://schemas.openxmlformats.org/officeDocument/2006/relationships/image" Target="../media/image25.png"/><Relationship Id="rId38" Type="http://schemas.openxmlformats.org/officeDocument/2006/relationships/slide" Target="slide3.xml"/><Relationship Id="rId2" Type="http://schemas.openxmlformats.org/officeDocument/2006/relationships/slide" Target="slide4.xml"/><Relationship Id="rId16" Type="http://schemas.openxmlformats.org/officeDocument/2006/relationships/slide" Target="slide15.xml"/><Relationship Id="rId20" Type="http://schemas.openxmlformats.org/officeDocument/2006/relationships/slide" Target="slide14.xml"/><Relationship Id="rId29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slide" Target="slide67.xml"/><Relationship Id="rId11" Type="http://schemas.openxmlformats.org/officeDocument/2006/relationships/slide" Target="slide70.xml"/><Relationship Id="rId24" Type="http://schemas.microsoft.com/office/2007/relationships/hdphoto" Target="../media/hdphoto6.wdp"/><Relationship Id="rId32" Type="http://schemas.openxmlformats.org/officeDocument/2006/relationships/image" Target="../media/image24.png"/><Relationship Id="rId37" Type="http://schemas.openxmlformats.org/officeDocument/2006/relationships/image" Target="../media/image85.png"/><Relationship Id="rId5" Type="http://schemas.openxmlformats.org/officeDocument/2006/relationships/slide" Target="slide8.xml"/><Relationship Id="rId15" Type="http://schemas.openxmlformats.org/officeDocument/2006/relationships/slide" Target="slide72.xml"/><Relationship Id="rId23" Type="http://schemas.openxmlformats.org/officeDocument/2006/relationships/image" Target="../media/image20.png"/><Relationship Id="rId28" Type="http://schemas.microsoft.com/office/2007/relationships/hdphoto" Target="../media/hdphoto3.wdp"/><Relationship Id="rId36" Type="http://schemas.microsoft.com/office/2007/relationships/hdphoto" Target="../media/hdphoto9.wdp"/><Relationship Id="rId10" Type="http://schemas.openxmlformats.org/officeDocument/2006/relationships/slide" Target="slide6.xml"/><Relationship Id="rId19" Type="http://schemas.openxmlformats.org/officeDocument/2006/relationships/slide" Target="slide73.xml"/><Relationship Id="rId31" Type="http://schemas.openxmlformats.org/officeDocument/2006/relationships/image" Target="../media/image23.png"/><Relationship Id="rId4" Type="http://schemas.openxmlformats.org/officeDocument/2006/relationships/slide" Target="slide65.xml"/><Relationship Id="rId9" Type="http://schemas.openxmlformats.org/officeDocument/2006/relationships/slide" Target="slide68.xml"/><Relationship Id="rId14" Type="http://schemas.openxmlformats.org/officeDocument/2006/relationships/slide" Target="slide10.xml"/><Relationship Id="rId22" Type="http://schemas.openxmlformats.org/officeDocument/2006/relationships/image" Target="../media/image19.png"/><Relationship Id="rId27" Type="http://schemas.openxmlformats.org/officeDocument/2006/relationships/image" Target="../media/image5.png"/><Relationship Id="rId30" Type="http://schemas.microsoft.com/office/2007/relationships/hdphoto" Target="../media/hdphoto8.wdp"/><Relationship Id="rId35" Type="http://schemas.openxmlformats.org/officeDocument/2006/relationships/image" Target="../media/image26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slide" Target="slide5.xml"/><Relationship Id="rId13" Type="http://schemas.openxmlformats.org/officeDocument/2006/relationships/slide" Target="slide69.xml"/><Relationship Id="rId18" Type="http://schemas.openxmlformats.org/officeDocument/2006/relationships/slide" Target="slide13.xml"/><Relationship Id="rId26" Type="http://schemas.microsoft.com/office/2007/relationships/hdphoto" Target="../media/hdphoto7.wdp"/><Relationship Id="rId3" Type="http://schemas.openxmlformats.org/officeDocument/2006/relationships/slide" Target="slide66.xml"/><Relationship Id="rId21" Type="http://schemas.openxmlformats.org/officeDocument/2006/relationships/image" Target="../media/image18.png"/><Relationship Id="rId34" Type="http://schemas.openxmlformats.org/officeDocument/2006/relationships/slide" Target="slide9.xml"/><Relationship Id="rId7" Type="http://schemas.openxmlformats.org/officeDocument/2006/relationships/slide" Target="slide71.xml"/><Relationship Id="rId12" Type="http://schemas.openxmlformats.org/officeDocument/2006/relationships/slide" Target="slide7.xml"/><Relationship Id="rId17" Type="http://schemas.openxmlformats.org/officeDocument/2006/relationships/slide" Target="slide12.xml"/><Relationship Id="rId25" Type="http://schemas.openxmlformats.org/officeDocument/2006/relationships/image" Target="../media/image21.png"/><Relationship Id="rId33" Type="http://schemas.openxmlformats.org/officeDocument/2006/relationships/image" Target="../media/image25.png"/><Relationship Id="rId2" Type="http://schemas.openxmlformats.org/officeDocument/2006/relationships/slide" Target="slide4.xml"/><Relationship Id="rId16" Type="http://schemas.openxmlformats.org/officeDocument/2006/relationships/slide" Target="slide15.xml"/><Relationship Id="rId20" Type="http://schemas.openxmlformats.org/officeDocument/2006/relationships/slide" Target="slide14.xml"/><Relationship Id="rId29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slide" Target="slide67.xml"/><Relationship Id="rId11" Type="http://schemas.openxmlformats.org/officeDocument/2006/relationships/slide" Target="slide70.xml"/><Relationship Id="rId24" Type="http://schemas.microsoft.com/office/2007/relationships/hdphoto" Target="../media/hdphoto6.wdp"/><Relationship Id="rId32" Type="http://schemas.openxmlformats.org/officeDocument/2006/relationships/image" Target="../media/image24.png"/><Relationship Id="rId37" Type="http://schemas.openxmlformats.org/officeDocument/2006/relationships/slide" Target="slide3.xml"/><Relationship Id="rId5" Type="http://schemas.openxmlformats.org/officeDocument/2006/relationships/slide" Target="slide8.xml"/><Relationship Id="rId15" Type="http://schemas.openxmlformats.org/officeDocument/2006/relationships/slide" Target="slide72.xml"/><Relationship Id="rId23" Type="http://schemas.openxmlformats.org/officeDocument/2006/relationships/image" Target="../media/image20.png"/><Relationship Id="rId28" Type="http://schemas.microsoft.com/office/2007/relationships/hdphoto" Target="../media/hdphoto3.wdp"/><Relationship Id="rId36" Type="http://schemas.microsoft.com/office/2007/relationships/hdphoto" Target="../media/hdphoto9.wdp"/><Relationship Id="rId10" Type="http://schemas.openxmlformats.org/officeDocument/2006/relationships/slide" Target="slide6.xml"/><Relationship Id="rId19" Type="http://schemas.openxmlformats.org/officeDocument/2006/relationships/slide" Target="slide73.xml"/><Relationship Id="rId31" Type="http://schemas.openxmlformats.org/officeDocument/2006/relationships/image" Target="../media/image23.png"/><Relationship Id="rId4" Type="http://schemas.openxmlformats.org/officeDocument/2006/relationships/slide" Target="slide65.xml"/><Relationship Id="rId9" Type="http://schemas.openxmlformats.org/officeDocument/2006/relationships/slide" Target="slide68.xml"/><Relationship Id="rId14" Type="http://schemas.openxmlformats.org/officeDocument/2006/relationships/slide" Target="slide10.xml"/><Relationship Id="rId22" Type="http://schemas.openxmlformats.org/officeDocument/2006/relationships/image" Target="../media/image19.png"/><Relationship Id="rId27" Type="http://schemas.openxmlformats.org/officeDocument/2006/relationships/image" Target="../media/image5.png"/><Relationship Id="rId30" Type="http://schemas.microsoft.com/office/2007/relationships/hdphoto" Target="../media/hdphoto8.wdp"/><Relationship Id="rId35" Type="http://schemas.openxmlformats.org/officeDocument/2006/relationships/image" Target="../media/image26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slide" Target="slide5.xml"/><Relationship Id="rId13" Type="http://schemas.openxmlformats.org/officeDocument/2006/relationships/slide" Target="slide69.xml"/><Relationship Id="rId18" Type="http://schemas.openxmlformats.org/officeDocument/2006/relationships/slide" Target="slide13.xml"/><Relationship Id="rId26" Type="http://schemas.microsoft.com/office/2007/relationships/hdphoto" Target="../media/hdphoto7.wdp"/><Relationship Id="rId3" Type="http://schemas.openxmlformats.org/officeDocument/2006/relationships/slide" Target="slide66.xml"/><Relationship Id="rId21" Type="http://schemas.openxmlformats.org/officeDocument/2006/relationships/image" Target="../media/image18.png"/><Relationship Id="rId34" Type="http://schemas.openxmlformats.org/officeDocument/2006/relationships/slide" Target="slide9.xml"/><Relationship Id="rId7" Type="http://schemas.openxmlformats.org/officeDocument/2006/relationships/slide" Target="slide71.xml"/><Relationship Id="rId12" Type="http://schemas.openxmlformats.org/officeDocument/2006/relationships/slide" Target="slide7.xml"/><Relationship Id="rId17" Type="http://schemas.openxmlformats.org/officeDocument/2006/relationships/slide" Target="slide12.xml"/><Relationship Id="rId25" Type="http://schemas.openxmlformats.org/officeDocument/2006/relationships/image" Target="../media/image21.png"/><Relationship Id="rId33" Type="http://schemas.openxmlformats.org/officeDocument/2006/relationships/image" Target="../media/image25.png"/><Relationship Id="rId2" Type="http://schemas.openxmlformats.org/officeDocument/2006/relationships/slide" Target="slide4.xml"/><Relationship Id="rId16" Type="http://schemas.openxmlformats.org/officeDocument/2006/relationships/slide" Target="slide15.xml"/><Relationship Id="rId20" Type="http://schemas.openxmlformats.org/officeDocument/2006/relationships/slide" Target="slide14.xml"/><Relationship Id="rId29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slide" Target="slide67.xml"/><Relationship Id="rId11" Type="http://schemas.openxmlformats.org/officeDocument/2006/relationships/slide" Target="slide70.xml"/><Relationship Id="rId24" Type="http://schemas.microsoft.com/office/2007/relationships/hdphoto" Target="../media/hdphoto6.wdp"/><Relationship Id="rId32" Type="http://schemas.openxmlformats.org/officeDocument/2006/relationships/image" Target="../media/image24.png"/><Relationship Id="rId37" Type="http://schemas.openxmlformats.org/officeDocument/2006/relationships/slide" Target="slide3.xml"/><Relationship Id="rId5" Type="http://schemas.openxmlformats.org/officeDocument/2006/relationships/slide" Target="slide8.xml"/><Relationship Id="rId15" Type="http://schemas.openxmlformats.org/officeDocument/2006/relationships/slide" Target="slide72.xml"/><Relationship Id="rId23" Type="http://schemas.openxmlformats.org/officeDocument/2006/relationships/image" Target="../media/image20.png"/><Relationship Id="rId28" Type="http://schemas.microsoft.com/office/2007/relationships/hdphoto" Target="../media/hdphoto3.wdp"/><Relationship Id="rId36" Type="http://schemas.microsoft.com/office/2007/relationships/hdphoto" Target="../media/hdphoto9.wdp"/><Relationship Id="rId10" Type="http://schemas.openxmlformats.org/officeDocument/2006/relationships/slide" Target="slide6.xml"/><Relationship Id="rId19" Type="http://schemas.openxmlformats.org/officeDocument/2006/relationships/slide" Target="slide73.xml"/><Relationship Id="rId31" Type="http://schemas.openxmlformats.org/officeDocument/2006/relationships/image" Target="../media/image23.png"/><Relationship Id="rId4" Type="http://schemas.openxmlformats.org/officeDocument/2006/relationships/slide" Target="slide65.xml"/><Relationship Id="rId9" Type="http://schemas.openxmlformats.org/officeDocument/2006/relationships/slide" Target="slide68.xml"/><Relationship Id="rId14" Type="http://schemas.openxmlformats.org/officeDocument/2006/relationships/slide" Target="slide10.xml"/><Relationship Id="rId22" Type="http://schemas.openxmlformats.org/officeDocument/2006/relationships/image" Target="../media/image19.png"/><Relationship Id="rId27" Type="http://schemas.openxmlformats.org/officeDocument/2006/relationships/image" Target="../media/image5.png"/><Relationship Id="rId30" Type="http://schemas.microsoft.com/office/2007/relationships/hdphoto" Target="../media/hdphoto8.wdp"/><Relationship Id="rId35" Type="http://schemas.openxmlformats.org/officeDocument/2006/relationships/image" Target="../media/image26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slide" Target="slide5.xml"/><Relationship Id="rId13" Type="http://schemas.openxmlformats.org/officeDocument/2006/relationships/slide" Target="slide69.xml"/><Relationship Id="rId18" Type="http://schemas.openxmlformats.org/officeDocument/2006/relationships/slide" Target="slide13.xml"/><Relationship Id="rId26" Type="http://schemas.microsoft.com/office/2007/relationships/hdphoto" Target="../media/hdphoto7.wdp"/><Relationship Id="rId3" Type="http://schemas.openxmlformats.org/officeDocument/2006/relationships/slide" Target="slide66.xml"/><Relationship Id="rId21" Type="http://schemas.openxmlformats.org/officeDocument/2006/relationships/image" Target="../media/image18.png"/><Relationship Id="rId34" Type="http://schemas.openxmlformats.org/officeDocument/2006/relationships/slide" Target="slide9.xml"/><Relationship Id="rId7" Type="http://schemas.openxmlformats.org/officeDocument/2006/relationships/slide" Target="slide71.xml"/><Relationship Id="rId12" Type="http://schemas.openxmlformats.org/officeDocument/2006/relationships/slide" Target="slide7.xml"/><Relationship Id="rId17" Type="http://schemas.openxmlformats.org/officeDocument/2006/relationships/slide" Target="slide12.xml"/><Relationship Id="rId25" Type="http://schemas.openxmlformats.org/officeDocument/2006/relationships/image" Target="../media/image21.png"/><Relationship Id="rId33" Type="http://schemas.openxmlformats.org/officeDocument/2006/relationships/image" Target="../media/image25.png"/><Relationship Id="rId2" Type="http://schemas.openxmlformats.org/officeDocument/2006/relationships/slide" Target="slide4.xml"/><Relationship Id="rId16" Type="http://schemas.openxmlformats.org/officeDocument/2006/relationships/slide" Target="slide15.xml"/><Relationship Id="rId20" Type="http://schemas.openxmlformats.org/officeDocument/2006/relationships/slide" Target="slide14.xml"/><Relationship Id="rId29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slide" Target="slide67.xml"/><Relationship Id="rId11" Type="http://schemas.openxmlformats.org/officeDocument/2006/relationships/slide" Target="slide70.xml"/><Relationship Id="rId24" Type="http://schemas.microsoft.com/office/2007/relationships/hdphoto" Target="../media/hdphoto6.wdp"/><Relationship Id="rId32" Type="http://schemas.openxmlformats.org/officeDocument/2006/relationships/image" Target="../media/image24.png"/><Relationship Id="rId37" Type="http://schemas.openxmlformats.org/officeDocument/2006/relationships/slide" Target="slide3.xml"/><Relationship Id="rId5" Type="http://schemas.openxmlformats.org/officeDocument/2006/relationships/slide" Target="slide8.xml"/><Relationship Id="rId15" Type="http://schemas.openxmlformats.org/officeDocument/2006/relationships/slide" Target="slide72.xml"/><Relationship Id="rId23" Type="http://schemas.openxmlformats.org/officeDocument/2006/relationships/image" Target="../media/image20.png"/><Relationship Id="rId28" Type="http://schemas.microsoft.com/office/2007/relationships/hdphoto" Target="../media/hdphoto3.wdp"/><Relationship Id="rId36" Type="http://schemas.microsoft.com/office/2007/relationships/hdphoto" Target="../media/hdphoto9.wdp"/><Relationship Id="rId10" Type="http://schemas.openxmlformats.org/officeDocument/2006/relationships/slide" Target="slide6.xml"/><Relationship Id="rId19" Type="http://schemas.openxmlformats.org/officeDocument/2006/relationships/slide" Target="slide73.xml"/><Relationship Id="rId31" Type="http://schemas.openxmlformats.org/officeDocument/2006/relationships/image" Target="../media/image23.png"/><Relationship Id="rId4" Type="http://schemas.openxmlformats.org/officeDocument/2006/relationships/slide" Target="slide65.xml"/><Relationship Id="rId9" Type="http://schemas.openxmlformats.org/officeDocument/2006/relationships/slide" Target="slide68.xml"/><Relationship Id="rId14" Type="http://schemas.openxmlformats.org/officeDocument/2006/relationships/slide" Target="slide10.xml"/><Relationship Id="rId22" Type="http://schemas.openxmlformats.org/officeDocument/2006/relationships/image" Target="../media/image19.png"/><Relationship Id="rId27" Type="http://schemas.openxmlformats.org/officeDocument/2006/relationships/image" Target="../media/image5.png"/><Relationship Id="rId30" Type="http://schemas.microsoft.com/office/2007/relationships/hdphoto" Target="../media/hdphoto8.wdp"/><Relationship Id="rId35" Type="http://schemas.openxmlformats.org/officeDocument/2006/relationships/image" Target="../media/image26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slide" Target="slide5.xml"/><Relationship Id="rId13" Type="http://schemas.openxmlformats.org/officeDocument/2006/relationships/slide" Target="slide69.xml"/><Relationship Id="rId18" Type="http://schemas.openxmlformats.org/officeDocument/2006/relationships/slide" Target="slide13.xml"/><Relationship Id="rId26" Type="http://schemas.microsoft.com/office/2007/relationships/hdphoto" Target="../media/hdphoto7.wdp"/><Relationship Id="rId3" Type="http://schemas.openxmlformats.org/officeDocument/2006/relationships/slide" Target="slide66.xml"/><Relationship Id="rId21" Type="http://schemas.openxmlformats.org/officeDocument/2006/relationships/image" Target="../media/image18.png"/><Relationship Id="rId34" Type="http://schemas.openxmlformats.org/officeDocument/2006/relationships/slide" Target="slide9.xml"/><Relationship Id="rId7" Type="http://schemas.openxmlformats.org/officeDocument/2006/relationships/slide" Target="slide71.xml"/><Relationship Id="rId12" Type="http://schemas.openxmlformats.org/officeDocument/2006/relationships/slide" Target="slide7.xml"/><Relationship Id="rId17" Type="http://schemas.openxmlformats.org/officeDocument/2006/relationships/slide" Target="slide12.xml"/><Relationship Id="rId25" Type="http://schemas.openxmlformats.org/officeDocument/2006/relationships/image" Target="../media/image21.png"/><Relationship Id="rId33" Type="http://schemas.openxmlformats.org/officeDocument/2006/relationships/image" Target="../media/image25.png"/><Relationship Id="rId2" Type="http://schemas.openxmlformats.org/officeDocument/2006/relationships/slide" Target="slide4.xml"/><Relationship Id="rId16" Type="http://schemas.openxmlformats.org/officeDocument/2006/relationships/slide" Target="slide15.xml"/><Relationship Id="rId20" Type="http://schemas.openxmlformats.org/officeDocument/2006/relationships/slide" Target="slide14.xml"/><Relationship Id="rId29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slide" Target="slide67.xml"/><Relationship Id="rId11" Type="http://schemas.openxmlformats.org/officeDocument/2006/relationships/slide" Target="slide70.xml"/><Relationship Id="rId24" Type="http://schemas.microsoft.com/office/2007/relationships/hdphoto" Target="../media/hdphoto6.wdp"/><Relationship Id="rId32" Type="http://schemas.openxmlformats.org/officeDocument/2006/relationships/image" Target="../media/image24.png"/><Relationship Id="rId37" Type="http://schemas.openxmlformats.org/officeDocument/2006/relationships/slide" Target="slide3.xml"/><Relationship Id="rId5" Type="http://schemas.openxmlformats.org/officeDocument/2006/relationships/slide" Target="slide8.xml"/><Relationship Id="rId15" Type="http://schemas.openxmlformats.org/officeDocument/2006/relationships/slide" Target="slide72.xml"/><Relationship Id="rId23" Type="http://schemas.openxmlformats.org/officeDocument/2006/relationships/image" Target="../media/image20.png"/><Relationship Id="rId28" Type="http://schemas.microsoft.com/office/2007/relationships/hdphoto" Target="../media/hdphoto3.wdp"/><Relationship Id="rId36" Type="http://schemas.microsoft.com/office/2007/relationships/hdphoto" Target="../media/hdphoto9.wdp"/><Relationship Id="rId10" Type="http://schemas.openxmlformats.org/officeDocument/2006/relationships/slide" Target="slide6.xml"/><Relationship Id="rId19" Type="http://schemas.openxmlformats.org/officeDocument/2006/relationships/slide" Target="slide73.xml"/><Relationship Id="rId31" Type="http://schemas.openxmlformats.org/officeDocument/2006/relationships/image" Target="../media/image23.png"/><Relationship Id="rId4" Type="http://schemas.openxmlformats.org/officeDocument/2006/relationships/slide" Target="slide65.xml"/><Relationship Id="rId9" Type="http://schemas.openxmlformats.org/officeDocument/2006/relationships/slide" Target="slide68.xml"/><Relationship Id="rId14" Type="http://schemas.openxmlformats.org/officeDocument/2006/relationships/slide" Target="slide10.xml"/><Relationship Id="rId22" Type="http://schemas.openxmlformats.org/officeDocument/2006/relationships/image" Target="../media/image19.png"/><Relationship Id="rId27" Type="http://schemas.openxmlformats.org/officeDocument/2006/relationships/image" Target="../media/image5.png"/><Relationship Id="rId30" Type="http://schemas.microsoft.com/office/2007/relationships/hdphoto" Target="../media/hdphoto8.wdp"/><Relationship Id="rId35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neuro-visualizer/neuro-visualizer.pdf" TargetMode="External"/><Relationship Id="rId13" Type="http://schemas.openxmlformats.org/officeDocument/2006/relationships/slide" Target="slide3.xml"/><Relationship Id="rId3" Type="http://schemas.openxmlformats.org/officeDocument/2006/relationships/slide" Target="slide41.xml"/><Relationship Id="rId7" Type="http://schemas.openxmlformats.org/officeDocument/2006/relationships/hyperlink" Target="https://arxiv.org/pdf/2402.10198" TargetMode="External"/><Relationship Id="rId12" Type="http://schemas.microsoft.com/office/2007/relationships/hdphoto" Target="../media/hdphoto7.wd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11" Type="http://schemas.openxmlformats.org/officeDocument/2006/relationships/image" Target="../media/image21.png"/><Relationship Id="rId5" Type="http://schemas.openxmlformats.org/officeDocument/2006/relationships/image" Target="../media/image43.png"/><Relationship Id="rId10" Type="http://schemas.openxmlformats.org/officeDocument/2006/relationships/hyperlink" Target="neuro-visualizer/NeuroVisualizer-master/NeuroVisualizer-master" TargetMode="External"/><Relationship Id="rId4" Type="http://schemas.openxmlformats.org/officeDocument/2006/relationships/image" Target="../media/image42.png"/><Relationship Id="rId9" Type="http://schemas.openxmlformats.org/officeDocument/2006/relationships/hyperlink" Target="https://github.com/romilbert/samformer" TargetMode="Externa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slide" Target="slide5.xml"/><Relationship Id="rId13" Type="http://schemas.openxmlformats.org/officeDocument/2006/relationships/slide" Target="slide69.xml"/><Relationship Id="rId18" Type="http://schemas.openxmlformats.org/officeDocument/2006/relationships/slide" Target="slide13.xml"/><Relationship Id="rId26" Type="http://schemas.microsoft.com/office/2007/relationships/hdphoto" Target="../media/hdphoto7.wdp"/><Relationship Id="rId3" Type="http://schemas.openxmlformats.org/officeDocument/2006/relationships/slide" Target="slide66.xml"/><Relationship Id="rId21" Type="http://schemas.openxmlformats.org/officeDocument/2006/relationships/image" Target="../media/image18.png"/><Relationship Id="rId34" Type="http://schemas.openxmlformats.org/officeDocument/2006/relationships/slide" Target="slide9.xml"/><Relationship Id="rId7" Type="http://schemas.openxmlformats.org/officeDocument/2006/relationships/slide" Target="slide71.xml"/><Relationship Id="rId12" Type="http://schemas.openxmlformats.org/officeDocument/2006/relationships/slide" Target="slide7.xml"/><Relationship Id="rId17" Type="http://schemas.openxmlformats.org/officeDocument/2006/relationships/slide" Target="slide12.xml"/><Relationship Id="rId25" Type="http://schemas.openxmlformats.org/officeDocument/2006/relationships/image" Target="../media/image21.png"/><Relationship Id="rId33" Type="http://schemas.openxmlformats.org/officeDocument/2006/relationships/image" Target="../media/image25.png"/><Relationship Id="rId2" Type="http://schemas.openxmlformats.org/officeDocument/2006/relationships/slide" Target="slide4.xml"/><Relationship Id="rId16" Type="http://schemas.openxmlformats.org/officeDocument/2006/relationships/slide" Target="slide15.xml"/><Relationship Id="rId20" Type="http://schemas.openxmlformats.org/officeDocument/2006/relationships/slide" Target="slide14.xml"/><Relationship Id="rId29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slide" Target="slide67.xml"/><Relationship Id="rId11" Type="http://schemas.openxmlformats.org/officeDocument/2006/relationships/slide" Target="slide70.xml"/><Relationship Id="rId24" Type="http://schemas.microsoft.com/office/2007/relationships/hdphoto" Target="../media/hdphoto6.wdp"/><Relationship Id="rId32" Type="http://schemas.openxmlformats.org/officeDocument/2006/relationships/image" Target="../media/image24.png"/><Relationship Id="rId37" Type="http://schemas.openxmlformats.org/officeDocument/2006/relationships/slide" Target="slide3.xml"/><Relationship Id="rId5" Type="http://schemas.openxmlformats.org/officeDocument/2006/relationships/slide" Target="slide8.xml"/><Relationship Id="rId15" Type="http://schemas.openxmlformats.org/officeDocument/2006/relationships/slide" Target="slide72.xml"/><Relationship Id="rId23" Type="http://schemas.openxmlformats.org/officeDocument/2006/relationships/image" Target="../media/image20.png"/><Relationship Id="rId28" Type="http://schemas.microsoft.com/office/2007/relationships/hdphoto" Target="../media/hdphoto3.wdp"/><Relationship Id="rId36" Type="http://schemas.microsoft.com/office/2007/relationships/hdphoto" Target="../media/hdphoto9.wdp"/><Relationship Id="rId10" Type="http://schemas.openxmlformats.org/officeDocument/2006/relationships/slide" Target="slide6.xml"/><Relationship Id="rId19" Type="http://schemas.openxmlformats.org/officeDocument/2006/relationships/slide" Target="slide73.xml"/><Relationship Id="rId31" Type="http://schemas.openxmlformats.org/officeDocument/2006/relationships/image" Target="../media/image23.png"/><Relationship Id="rId4" Type="http://schemas.openxmlformats.org/officeDocument/2006/relationships/slide" Target="slide65.xml"/><Relationship Id="rId9" Type="http://schemas.openxmlformats.org/officeDocument/2006/relationships/slide" Target="slide68.xml"/><Relationship Id="rId14" Type="http://schemas.openxmlformats.org/officeDocument/2006/relationships/slide" Target="slide10.xml"/><Relationship Id="rId22" Type="http://schemas.openxmlformats.org/officeDocument/2006/relationships/image" Target="../media/image19.png"/><Relationship Id="rId27" Type="http://schemas.openxmlformats.org/officeDocument/2006/relationships/image" Target="../media/image5.png"/><Relationship Id="rId30" Type="http://schemas.microsoft.com/office/2007/relationships/hdphoto" Target="../media/hdphoto8.wdp"/><Relationship Id="rId35" Type="http://schemas.openxmlformats.org/officeDocument/2006/relationships/image" Target="../media/image26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slide" Target="slide5.xml"/><Relationship Id="rId13" Type="http://schemas.openxmlformats.org/officeDocument/2006/relationships/slide" Target="slide69.xml"/><Relationship Id="rId18" Type="http://schemas.openxmlformats.org/officeDocument/2006/relationships/slide" Target="slide13.xml"/><Relationship Id="rId26" Type="http://schemas.microsoft.com/office/2007/relationships/hdphoto" Target="../media/hdphoto7.wdp"/><Relationship Id="rId3" Type="http://schemas.openxmlformats.org/officeDocument/2006/relationships/slide" Target="slide66.xml"/><Relationship Id="rId21" Type="http://schemas.openxmlformats.org/officeDocument/2006/relationships/image" Target="../media/image18.png"/><Relationship Id="rId34" Type="http://schemas.openxmlformats.org/officeDocument/2006/relationships/slide" Target="slide9.xml"/><Relationship Id="rId7" Type="http://schemas.openxmlformats.org/officeDocument/2006/relationships/slide" Target="slide71.xml"/><Relationship Id="rId12" Type="http://schemas.openxmlformats.org/officeDocument/2006/relationships/slide" Target="slide7.xml"/><Relationship Id="rId17" Type="http://schemas.openxmlformats.org/officeDocument/2006/relationships/slide" Target="slide12.xml"/><Relationship Id="rId25" Type="http://schemas.openxmlformats.org/officeDocument/2006/relationships/image" Target="../media/image21.png"/><Relationship Id="rId33" Type="http://schemas.openxmlformats.org/officeDocument/2006/relationships/image" Target="../media/image25.png"/><Relationship Id="rId2" Type="http://schemas.openxmlformats.org/officeDocument/2006/relationships/slide" Target="slide4.xml"/><Relationship Id="rId16" Type="http://schemas.openxmlformats.org/officeDocument/2006/relationships/slide" Target="slide15.xml"/><Relationship Id="rId20" Type="http://schemas.openxmlformats.org/officeDocument/2006/relationships/slide" Target="slide14.xml"/><Relationship Id="rId29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slide" Target="slide67.xml"/><Relationship Id="rId11" Type="http://schemas.openxmlformats.org/officeDocument/2006/relationships/slide" Target="slide70.xml"/><Relationship Id="rId24" Type="http://schemas.microsoft.com/office/2007/relationships/hdphoto" Target="../media/hdphoto6.wdp"/><Relationship Id="rId32" Type="http://schemas.openxmlformats.org/officeDocument/2006/relationships/image" Target="../media/image24.png"/><Relationship Id="rId37" Type="http://schemas.openxmlformats.org/officeDocument/2006/relationships/slide" Target="slide3.xml"/><Relationship Id="rId5" Type="http://schemas.openxmlformats.org/officeDocument/2006/relationships/slide" Target="slide8.xml"/><Relationship Id="rId15" Type="http://schemas.openxmlformats.org/officeDocument/2006/relationships/slide" Target="slide72.xml"/><Relationship Id="rId23" Type="http://schemas.openxmlformats.org/officeDocument/2006/relationships/image" Target="../media/image20.png"/><Relationship Id="rId28" Type="http://schemas.microsoft.com/office/2007/relationships/hdphoto" Target="../media/hdphoto3.wdp"/><Relationship Id="rId36" Type="http://schemas.microsoft.com/office/2007/relationships/hdphoto" Target="../media/hdphoto9.wdp"/><Relationship Id="rId10" Type="http://schemas.openxmlformats.org/officeDocument/2006/relationships/slide" Target="slide6.xml"/><Relationship Id="rId19" Type="http://schemas.openxmlformats.org/officeDocument/2006/relationships/slide" Target="slide73.xml"/><Relationship Id="rId31" Type="http://schemas.openxmlformats.org/officeDocument/2006/relationships/image" Target="../media/image23.png"/><Relationship Id="rId4" Type="http://schemas.openxmlformats.org/officeDocument/2006/relationships/slide" Target="slide65.xml"/><Relationship Id="rId9" Type="http://schemas.openxmlformats.org/officeDocument/2006/relationships/slide" Target="slide68.xml"/><Relationship Id="rId14" Type="http://schemas.openxmlformats.org/officeDocument/2006/relationships/slide" Target="slide10.xml"/><Relationship Id="rId22" Type="http://schemas.openxmlformats.org/officeDocument/2006/relationships/image" Target="../media/image19.png"/><Relationship Id="rId27" Type="http://schemas.openxmlformats.org/officeDocument/2006/relationships/image" Target="../media/image5.png"/><Relationship Id="rId30" Type="http://schemas.microsoft.com/office/2007/relationships/hdphoto" Target="../media/hdphoto8.wdp"/><Relationship Id="rId35" Type="http://schemas.openxmlformats.org/officeDocument/2006/relationships/image" Target="../media/image26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slide" Target="slide5.xml"/><Relationship Id="rId13" Type="http://schemas.openxmlformats.org/officeDocument/2006/relationships/slide" Target="slide69.xml"/><Relationship Id="rId18" Type="http://schemas.openxmlformats.org/officeDocument/2006/relationships/slide" Target="slide13.xml"/><Relationship Id="rId26" Type="http://schemas.microsoft.com/office/2007/relationships/hdphoto" Target="../media/hdphoto7.wdp"/><Relationship Id="rId3" Type="http://schemas.openxmlformats.org/officeDocument/2006/relationships/slide" Target="slide66.xml"/><Relationship Id="rId21" Type="http://schemas.openxmlformats.org/officeDocument/2006/relationships/image" Target="../media/image18.png"/><Relationship Id="rId34" Type="http://schemas.openxmlformats.org/officeDocument/2006/relationships/slide" Target="slide9.xml"/><Relationship Id="rId7" Type="http://schemas.openxmlformats.org/officeDocument/2006/relationships/slide" Target="slide71.xml"/><Relationship Id="rId12" Type="http://schemas.openxmlformats.org/officeDocument/2006/relationships/slide" Target="slide7.xml"/><Relationship Id="rId17" Type="http://schemas.openxmlformats.org/officeDocument/2006/relationships/slide" Target="slide12.xml"/><Relationship Id="rId25" Type="http://schemas.openxmlformats.org/officeDocument/2006/relationships/image" Target="../media/image21.png"/><Relationship Id="rId33" Type="http://schemas.openxmlformats.org/officeDocument/2006/relationships/image" Target="../media/image25.png"/><Relationship Id="rId2" Type="http://schemas.openxmlformats.org/officeDocument/2006/relationships/slide" Target="slide4.xml"/><Relationship Id="rId16" Type="http://schemas.openxmlformats.org/officeDocument/2006/relationships/slide" Target="slide15.xml"/><Relationship Id="rId20" Type="http://schemas.openxmlformats.org/officeDocument/2006/relationships/slide" Target="slide14.xml"/><Relationship Id="rId29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slide" Target="slide67.xml"/><Relationship Id="rId11" Type="http://schemas.openxmlformats.org/officeDocument/2006/relationships/slide" Target="slide70.xml"/><Relationship Id="rId24" Type="http://schemas.microsoft.com/office/2007/relationships/hdphoto" Target="../media/hdphoto6.wdp"/><Relationship Id="rId32" Type="http://schemas.openxmlformats.org/officeDocument/2006/relationships/image" Target="../media/image24.png"/><Relationship Id="rId37" Type="http://schemas.openxmlformats.org/officeDocument/2006/relationships/slide" Target="slide3.xml"/><Relationship Id="rId5" Type="http://schemas.openxmlformats.org/officeDocument/2006/relationships/slide" Target="slide8.xml"/><Relationship Id="rId15" Type="http://schemas.openxmlformats.org/officeDocument/2006/relationships/slide" Target="slide72.xml"/><Relationship Id="rId23" Type="http://schemas.openxmlformats.org/officeDocument/2006/relationships/image" Target="../media/image20.png"/><Relationship Id="rId28" Type="http://schemas.microsoft.com/office/2007/relationships/hdphoto" Target="../media/hdphoto3.wdp"/><Relationship Id="rId36" Type="http://schemas.microsoft.com/office/2007/relationships/hdphoto" Target="../media/hdphoto9.wdp"/><Relationship Id="rId10" Type="http://schemas.openxmlformats.org/officeDocument/2006/relationships/slide" Target="slide6.xml"/><Relationship Id="rId19" Type="http://schemas.openxmlformats.org/officeDocument/2006/relationships/slide" Target="slide73.xml"/><Relationship Id="rId31" Type="http://schemas.openxmlformats.org/officeDocument/2006/relationships/image" Target="../media/image23.png"/><Relationship Id="rId4" Type="http://schemas.openxmlformats.org/officeDocument/2006/relationships/slide" Target="slide65.xml"/><Relationship Id="rId9" Type="http://schemas.openxmlformats.org/officeDocument/2006/relationships/slide" Target="slide68.xml"/><Relationship Id="rId14" Type="http://schemas.openxmlformats.org/officeDocument/2006/relationships/slide" Target="slide10.xml"/><Relationship Id="rId22" Type="http://schemas.openxmlformats.org/officeDocument/2006/relationships/image" Target="../media/image19.png"/><Relationship Id="rId27" Type="http://schemas.openxmlformats.org/officeDocument/2006/relationships/image" Target="../media/image5.png"/><Relationship Id="rId30" Type="http://schemas.microsoft.com/office/2007/relationships/hdphoto" Target="../media/hdphoto8.wdp"/><Relationship Id="rId35" Type="http://schemas.openxmlformats.org/officeDocument/2006/relationships/image" Target="../media/image26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slide" Target="slide5.xml"/><Relationship Id="rId13" Type="http://schemas.openxmlformats.org/officeDocument/2006/relationships/slide" Target="slide69.xml"/><Relationship Id="rId18" Type="http://schemas.openxmlformats.org/officeDocument/2006/relationships/slide" Target="slide13.xml"/><Relationship Id="rId26" Type="http://schemas.microsoft.com/office/2007/relationships/hdphoto" Target="../media/hdphoto7.wdp"/><Relationship Id="rId3" Type="http://schemas.openxmlformats.org/officeDocument/2006/relationships/slide" Target="slide66.xml"/><Relationship Id="rId21" Type="http://schemas.openxmlformats.org/officeDocument/2006/relationships/image" Target="../media/image18.png"/><Relationship Id="rId34" Type="http://schemas.openxmlformats.org/officeDocument/2006/relationships/slide" Target="slide9.xml"/><Relationship Id="rId7" Type="http://schemas.openxmlformats.org/officeDocument/2006/relationships/slide" Target="slide71.xml"/><Relationship Id="rId12" Type="http://schemas.openxmlformats.org/officeDocument/2006/relationships/slide" Target="slide7.xml"/><Relationship Id="rId17" Type="http://schemas.openxmlformats.org/officeDocument/2006/relationships/slide" Target="slide12.xml"/><Relationship Id="rId25" Type="http://schemas.openxmlformats.org/officeDocument/2006/relationships/image" Target="../media/image21.png"/><Relationship Id="rId33" Type="http://schemas.openxmlformats.org/officeDocument/2006/relationships/image" Target="../media/image25.png"/><Relationship Id="rId2" Type="http://schemas.openxmlformats.org/officeDocument/2006/relationships/slide" Target="slide4.xml"/><Relationship Id="rId16" Type="http://schemas.openxmlformats.org/officeDocument/2006/relationships/slide" Target="slide15.xml"/><Relationship Id="rId20" Type="http://schemas.openxmlformats.org/officeDocument/2006/relationships/slide" Target="slide14.xml"/><Relationship Id="rId29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slide" Target="slide67.xml"/><Relationship Id="rId11" Type="http://schemas.openxmlformats.org/officeDocument/2006/relationships/slide" Target="slide70.xml"/><Relationship Id="rId24" Type="http://schemas.microsoft.com/office/2007/relationships/hdphoto" Target="../media/hdphoto6.wdp"/><Relationship Id="rId32" Type="http://schemas.openxmlformats.org/officeDocument/2006/relationships/image" Target="../media/image24.png"/><Relationship Id="rId37" Type="http://schemas.openxmlformats.org/officeDocument/2006/relationships/slide" Target="slide3.xml"/><Relationship Id="rId5" Type="http://schemas.openxmlformats.org/officeDocument/2006/relationships/slide" Target="slide8.xml"/><Relationship Id="rId15" Type="http://schemas.openxmlformats.org/officeDocument/2006/relationships/slide" Target="slide72.xml"/><Relationship Id="rId23" Type="http://schemas.openxmlformats.org/officeDocument/2006/relationships/image" Target="../media/image20.png"/><Relationship Id="rId28" Type="http://schemas.microsoft.com/office/2007/relationships/hdphoto" Target="../media/hdphoto3.wdp"/><Relationship Id="rId36" Type="http://schemas.microsoft.com/office/2007/relationships/hdphoto" Target="../media/hdphoto9.wdp"/><Relationship Id="rId10" Type="http://schemas.openxmlformats.org/officeDocument/2006/relationships/slide" Target="slide6.xml"/><Relationship Id="rId19" Type="http://schemas.openxmlformats.org/officeDocument/2006/relationships/slide" Target="slide73.xml"/><Relationship Id="rId31" Type="http://schemas.openxmlformats.org/officeDocument/2006/relationships/image" Target="../media/image23.png"/><Relationship Id="rId4" Type="http://schemas.openxmlformats.org/officeDocument/2006/relationships/slide" Target="slide65.xml"/><Relationship Id="rId9" Type="http://schemas.openxmlformats.org/officeDocument/2006/relationships/slide" Target="slide68.xml"/><Relationship Id="rId14" Type="http://schemas.openxmlformats.org/officeDocument/2006/relationships/slide" Target="slide10.xml"/><Relationship Id="rId22" Type="http://schemas.openxmlformats.org/officeDocument/2006/relationships/image" Target="../media/image19.png"/><Relationship Id="rId27" Type="http://schemas.openxmlformats.org/officeDocument/2006/relationships/image" Target="../media/image5.png"/><Relationship Id="rId30" Type="http://schemas.microsoft.com/office/2007/relationships/hdphoto" Target="../media/hdphoto8.wdp"/><Relationship Id="rId35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romilbert/samformer" TargetMode="External"/><Relationship Id="rId3" Type="http://schemas.openxmlformats.org/officeDocument/2006/relationships/slide" Target="slide49.xml"/><Relationship Id="rId7" Type="http://schemas.openxmlformats.org/officeDocument/2006/relationships/hyperlink" Target="Test-Time%20Model%20Adaptation/Test-Time%20Model%20Adaptation%20.pdf" TargetMode="External"/><Relationship Id="rId12" Type="http://schemas.openxmlformats.org/officeDocument/2006/relationships/slide" Target="slide3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pdf/2402.10198" TargetMode="External"/><Relationship Id="rId11" Type="http://schemas.microsoft.com/office/2007/relationships/hdphoto" Target="../media/hdphoto8.wdp"/><Relationship Id="rId5" Type="http://schemas.openxmlformats.org/officeDocument/2006/relationships/image" Target="../media/image46.png"/><Relationship Id="rId10" Type="http://schemas.openxmlformats.org/officeDocument/2006/relationships/image" Target="../media/image22.png"/><Relationship Id="rId4" Type="http://schemas.openxmlformats.org/officeDocument/2006/relationships/image" Target="../media/image45.png"/><Relationship Id="rId9" Type="http://schemas.openxmlformats.org/officeDocument/2006/relationships/hyperlink" Target="Test-Time%20Model%20Adaptation/FOA" TargetMode="Externa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romilbert/samformer" TargetMode="External"/><Relationship Id="rId3" Type="http://schemas.openxmlformats.org/officeDocument/2006/relationships/slide" Target="slide52.xml"/><Relationship Id="rId7" Type="http://schemas.openxmlformats.org/officeDocument/2006/relationships/hyperlink" Target="Time-Series%20Forecasting%20for%20Out-of-Distribution%20Generalization%20Using%20Invariant%20Learning/Time-Series%20Forecasting.pdf" TargetMode="External"/><Relationship Id="rId12" Type="http://schemas.openxmlformats.org/officeDocument/2006/relationships/slide" Target="slide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pdf/2402.10198" TargetMode="External"/><Relationship Id="rId11" Type="http://schemas.microsoft.com/office/2007/relationships/hdphoto" Target="../media/hdphoto9.wdp"/><Relationship Id="rId5" Type="http://schemas.openxmlformats.org/officeDocument/2006/relationships/image" Target="../media/image50.png"/><Relationship Id="rId10" Type="http://schemas.openxmlformats.org/officeDocument/2006/relationships/image" Target="../media/image26.png"/><Relationship Id="rId4" Type="http://schemas.openxmlformats.org/officeDocument/2006/relationships/image" Target="../media/image47.png"/><Relationship Id="rId9" Type="http://schemas.openxmlformats.org/officeDocument/2006/relationships/hyperlink" Target="Time-Series%20Forecasting%20for%20Out-of-Distribution%20Generalization%20Using%20Invariant%20Learning/FOI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ICML 2023｜Sony Research">
            <a:extLst>
              <a:ext uri="{FF2B5EF4-FFF2-40B4-BE49-F238E27FC236}">
                <a16:creationId xmlns:a16="http://schemas.microsoft.com/office/drawing/2014/main" id="{0BE73CD2-3244-4572-A529-DDF299A7E1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253"/>
          <a:stretch/>
        </p:blipFill>
        <p:spPr bwMode="auto">
          <a:xfrm>
            <a:off x="9058460" y="1989928"/>
            <a:ext cx="2590800" cy="2362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96AE3B6C-C587-4AC9-B58A-4E861B670EFE}"/>
              </a:ext>
            </a:extLst>
          </p:cNvPr>
          <p:cNvGrpSpPr/>
          <p:nvPr/>
        </p:nvGrpSpPr>
        <p:grpSpPr>
          <a:xfrm>
            <a:off x="542740" y="2457932"/>
            <a:ext cx="7276351" cy="1426697"/>
            <a:chOff x="124199" y="2321262"/>
            <a:chExt cx="7276351" cy="1426697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E6BD57F-F3D8-43F2-811B-46D2CD54FD1B}"/>
                </a:ext>
              </a:extLst>
            </p:cNvPr>
            <p:cNvSpPr/>
            <p:nvPr/>
          </p:nvSpPr>
          <p:spPr>
            <a:xfrm>
              <a:off x="124199" y="2321262"/>
              <a:ext cx="7276351" cy="101566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6000" dirty="0">
                  <a:latin typeface="Lucida Sans Unicode" panose="020B0602030504020204" pitchFamily="34" charset="0"/>
                  <a:cs typeface="Lucida Sans Unicode" panose="020B0602030504020204" pitchFamily="34" charset="0"/>
                </a:rPr>
                <a:t>What can we learn?</a:t>
              </a:r>
              <a:endParaRPr lang="he-IL" sz="60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CAF06E1E-9DCD-4286-B187-EF293345D8B5}"/>
                    </a:ext>
                  </a:extLst>
                </p:cNvPr>
                <p:cNvSpPr/>
                <p:nvPr/>
              </p:nvSpPr>
              <p:spPr>
                <a:xfrm>
                  <a:off x="1363737" y="3409405"/>
                  <a:ext cx="4797275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600" i="0" dirty="0">
                          <a:latin typeface="Cambria Math" panose="02040503050406030204" pitchFamily="18" charset="0"/>
                        </a:rPr>
                        <m:t>I</m:t>
                      </m:r>
                    </m:oMath>
                  </a14:m>
                  <a:r>
                    <a:rPr lang="en-US" sz="1600" dirty="0">
                      <a:latin typeface="Lucida Sans Unicode" panose="020B0602030504020204" pitchFamily="34" charset="0"/>
                      <a:cs typeface="Lucida Sans Unicode" panose="020B0602030504020204" pitchFamily="34" charset="0"/>
                    </a:rPr>
                    <a:t>nternational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600" i="0">
                          <a:latin typeface="Cambria Math" panose="02040503050406030204" pitchFamily="18" charset="0"/>
                        </a:rPr>
                        <m:t>C</m:t>
                      </m:r>
                    </m:oMath>
                  </a14:m>
                  <a:r>
                    <a:rPr lang="en-US" sz="1600" dirty="0">
                      <a:latin typeface="Lucida Sans Unicode" panose="020B0602030504020204" pitchFamily="34" charset="0"/>
                      <a:cs typeface="Lucida Sans Unicode" panose="020B0602030504020204" pitchFamily="34" charset="0"/>
                    </a:rPr>
                    <a:t>onference on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600" i="0" dirty="0">
                          <a:latin typeface="Cambria Math" panose="02040503050406030204" pitchFamily="18" charset="0"/>
                        </a:rPr>
                        <m:t>M</m:t>
                      </m:r>
                    </m:oMath>
                  </a14:m>
                  <a:r>
                    <a:rPr lang="en-US" sz="1600" dirty="0">
                      <a:latin typeface="Lucida Sans Unicode" panose="020B0602030504020204" pitchFamily="34" charset="0"/>
                      <a:cs typeface="Lucida Sans Unicode" panose="020B0602030504020204" pitchFamily="34" charset="0"/>
                    </a:rPr>
                    <a:t>achine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600" i="0" dirty="0">
                          <a:latin typeface="Cambria Math" panose="02040503050406030204" pitchFamily="18" charset="0"/>
                        </a:rPr>
                        <m:t>L</m:t>
                      </m:r>
                    </m:oMath>
                  </a14:m>
                  <a:r>
                    <a:rPr lang="en-US" sz="1600" dirty="0">
                      <a:latin typeface="Lucida Sans Unicode" panose="020B0602030504020204" pitchFamily="34" charset="0"/>
                      <a:cs typeface="Lucida Sans Unicode" panose="020B0602030504020204" pitchFamily="34" charset="0"/>
                    </a:rPr>
                    <a:t>earning</a:t>
                  </a:r>
                  <a:endParaRPr lang="he-IL" sz="1600" dirty="0">
                    <a:latin typeface="Lucida Sans Unicode" panose="020B0602030504020204" pitchFamily="34" charset="0"/>
                    <a:cs typeface="Lucida Sans Unicode" panose="020B0602030504020204" pitchFamily="34" charset="0"/>
                  </a:endParaRPr>
                </a:p>
              </p:txBody>
            </p:sp>
          </mc:Choice>
          <mc:Fallback xmlns:p14="http://schemas.microsoft.com/office/powerpoint/2010/main" xmlns:a16="http://schemas.microsoft.com/office/drawing/2014/main" xmlns=""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CAF06E1E-9DCD-4286-B187-EF293345D8B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63737" y="3409405"/>
                  <a:ext cx="4797275" cy="338554"/>
                </a:xfrm>
                <a:prstGeom prst="rect">
                  <a:avLst/>
                </a:prstGeom>
                <a:blipFill>
                  <a:blip r:embed="rId3"/>
                  <a:stretch>
                    <a:fillRect t="-3636" b="-25455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741043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Oval 55">
            <a:extLst>
              <a:ext uri="{FF2B5EF4-FFF2-40B4-BE49-F238E27FC236}">
                <a16:creationId xmlns:a16="http://schemas.microsoft.com/office/drawing/2014/main" id="{A7273F30-F504-429C-87D4-403E8B718736}"/>
              </a:ext>
            </a:extLst>
          </p:cNvPr>
          <p:cNvSpPr/>
          <p:nvPr/>
        </p:nvSpPr>
        <p:spPr>
          <a:xfrm>
            <a:off x="190692" y="2288999"/>
            <a:ext cx="4130291" cy="216926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4" name="Arrow: Down 3">
            <a:hlinkClick r:id="rId3" action="ppaction://hlinksldjump"/>
            <a:extLst>
              <a:ext uri="{FF2B5EF4-FFF2-40B4-BE49-F238E27FC236}">
                <a16:creationId xmlns:a16="http://schemas.microsoft.com/office/drawing/2014/main" id="{C937288A-117D-4CB3-B770-4F6A26B8CE1A}"/>
              </a:ext>
            </a:extLst>
          </p:cNvPr>
          <p:cNvSpPr/>
          <p:nvPr/>
        </p:nvSpPr>
        <p:spPr>
          <a:xfrm>
            <a:off x="11709949" y="6431189"/>
            <a:ext cx="381000" cy="328947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AC0658B-951B-4019-A9DB-8B30795199F3}"/>
              </a:ext>
            </a:extLst>
          </p:cNvPr>
          <p:cNvSpPr/>
          <p:nvPr/>
        </p:nvSpPr>
        <p:spPr>
          <a:xfrm>
            <a:off x="10950698" y="6410997"/>
            <a:ext cx="8210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More:</a:t>
            </a:r>
            <a:endParaRPr lang="he-IL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E094301E-369E-415A-B4CD-2E20B3E9C11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2512" t="53542" r="7503" b="9363"/>
          <a:stretch/>
        </p:blipFill>
        <p:spPr>
          <a:xfrm>
            <a:off x="838200" y="2874167"/>
            <a:ext cx="2444655" cy="117960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2" name="Oval 41">
            <a:extLst>
              <a:ext uri="{FF2B5EF4-FFF2-40B4-BE49-F238E27FC236}">
                <a16:creationId xmlns:a16="http://schemas.microsoft.com/office/drawing/2014/main" id="{4178A7A1-0CBC-495C-95AE-7C69C6D1F321}"/>
              </a:ext>
            </a:extLst>
          </p:cNvPr>
          <p:cNvSpPr/>
          <p:nvPr/>
        </p:nvSpPr>
        <p:spPr>
          <a:xfrm>
            <a:off x="257274" y="3957997"/>
            <a:ext cx="4219476" cy="216926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B5170835-1EF8-4274-BBEA-97168BFEFA5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2263" t="27516" r="36188" b="17630"/>
          <a:stretch/>
        </p:blipFill>
        <p:spPr>
          <a:xfrm>
            <a:off x="575450" y="4348267"/>
            <a:ext cx="3505102" cy="1626660"/>
          </a:xfrm>
          <a:prstGeom prst="ellipse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81700B81-CBCF-4374-93D2-CCE7297820AC}"/>
              </a:ext>
            </a:extLst>
          </p:cNvPr>
          <p:cNvGrpSpPr/>
          <p:nvPr/>
        </p:nvGrpSpPr>
        <p:grpSpPr>
          <a:xfrm>
            <a:off x="190692" y="2281055"/>
            <a:ext cx="4130291" cy="2406208"/>
            <a:chOff x="-805294" y="1454397"/>
            <a:chExt cx="6939327" cy="4042685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0BA2F3AE-2DE8-4AED-8466-A1B3CA2FC1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40751" t="57591" r="41263" b="36559"/>
            <a:stretch/>
          </p:blipFill>
          <p:spPr>
            <a:xfrm>
              <a:off x="2170117" y="4542019"/>
              <a:ext cx="1362075" cy="247649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C629F1D8-1B98-4A31-8DDB-C762C897C8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79557" t="57509" r="7875" b="34391"/>
            <a:stretch/>
          </p:blipFill>
          <p:spPr>
            <a:xfrm>
              <a:off x="442618" y="5154181"/>
              <a:ext cx="951804" cy="342901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E20177C1-53A1-40F0-9515-41392C9FBC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4974" t="55934" r="78771" b="34841"/>
            <a:stretch/>
          </p:blipFill>
          <p:spPr>
            <a:xfrm>
              <a:off x="362603" y="1942864"/>
              <a:ext cx="1230990" cy="390526"/>
            </a:xfrm>
            <a:prstGeom prst="rect">
              <a:avLst/>
            </a:prstGeom>
          </p:spPr>
        </p:pic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ECEC8526-92D6-402D-B77A-E74BC5E6A37E}"/>
                </a:ext>
              </a:extLst>
            </p:cNvPr>
            <p:cNvSpPr/>
            <p:nvPr/>
          </p:nvSpPr>
          <p:spPr>
            <a:xfrm>
              <a:off x="-805294" y="1454397"/>
              <a:ext cx="6939327" cy="364458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</p:grpSp>
      <p:sp>
        <p:nvSpPr>
          <p:cNvPr id="7" name="Oval 6">
            <a:extLst>
              <a:ext uri="{FF2B5EF4-FFF2-40B4-BE49-F238E27FC236}">
                <a16:creationId xmlns:a16="http://schemas.microsoft.com/office/drawing/2014/main" id="{22CD81FB-3D9F-40BB-9BF9-67CD5030E679}"/>
              </a:ext>
            </a:extLst>
          </p:cNvPr>
          <p:cNvSpPr/>
          <p:nvPr/>
        </p:nvSpPr>
        <p:spPr>
          <a:xfrm>
            <a:off x="3699556" y="4881542"/>
            <a:ext cx="428622" cy="71409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3698CC7E-585C-46E2-B43D-CA01D7AA0C0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800" t="7745" r="53238" b="19464"/>
          <a:stretch/>
        </p:blipFill>
        <p:spPr>
          <a:xfrm>
            <a:off x="4689574" y="2524125"/>
            <a:ext cx="3242059" cy="306606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3FEF8637-0A87-4417-816E-74FA4495892B}"/>
              </a:ext>
            </a:extLst>
          </p:cNvPr>
          <p:cNvSpPr/>
          <p:nvPr/>
        </p:nvSpPr>
        <p:spPr>
          <a:xfrm>
            <a:off x="838200" y="681037"/>
            <a:ext cx="72771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Chain of Code</a:t>
            </a:r>
          </a:p>
          <a:p>
            <a:r>
              <a:rPr lang="en-US" sz="1600" dirty="0">
                <a:latin typeface="+mj-lt"/>
                <a:cs typeface="Arial" panose="020B0604020202020204" pitchFamily="34" charset="0"/>
              </a:rPr>
              <a:t>Reasoning with a Language Model Augmented Code Emulator</a:t>
            </a:r>
          </a:p>
        </p:txBody>
      </p:sp>
      <p:sp>
        <p:nvSpPr>
          <p:cNvPr id="46" name="Rectangle 45">
            <a:hlinkClick r:id="rId8"/>
            <a:extLst>
              <a:ext uri="{FF2B5EF4-FFF2-40B4-BE49-F238E27FC236}">
                <a16:creationId xmlns:a16="http://schemas.microsoft.com/office/drawing/2014/main" id="{5A83B405-DD7F-41D0-BBB6-13E88378EC25}"/>
              </a:ext>
            </a:extLst>
          </p:cNvPr>
          <p:cNvSpPr/>
          <p:nvPr/>
        </p:nvSpPr>
        <p:spPr>
          <a:xfrm>
            <a:off x="3798750" y="851537"/>
            <a:ext cx="60721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u="sng" dirty="0">
                <a:solidFill>
                  <a:srgbClr val="303030"/>
                </a:solidFill>
                <a:latin typeface="-apple-system"/>
                <a:hlinkClick r:id="rId9" action="ppaction://hlinkfile"/>
              </a:rPr>
              <a:t>Paper</a:t>
            </a:r>
            <a:endParaRPr lang="en-US" sz="1400" i="0" u="sng" dirty="0">
              <a:solidFill>
                <a:srgbClr val="303030"/>
              </a:solidFill>
              <a:effectLst/>
              <a:latin typeface="-apple-system"/>
            </a:endParaRPr>
          </a:p>
        </p:txBody>
      </p:sp>
      <p:sp>
        <p:nvSpPr>
          <p:cNvPr id="47" name="Rectangle 46">
            <a:hlinkClick r:id="rId10"/>
            <a:extLst>
              <a:ext uri="{FF2B5EF4-FFF2-40B4-BE49-F238E27FC236}">
                <a16:creationId xmlns:a16="http://schemas.microsoft.com/office/drawing/2014/main" id="{604F2CEE-A942-4865-AE23-18F76A19A8A6}"/>
              </a:ext>
            </a:extLst>
          </p:cNvPr>
          <p:cNvSpPr/>
          <p:nvPr/>
        </p:nvSpPr>
        <p:spPr>
          <a:xfrm>
            <a:off x="4399116" y="851537"/>
            <a:ext cx="5597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u="sng" dirty="0">
                <a:solidFill>
                  <a:srgbClr val="303030"/>
                </a:solidFill>
                <a:latin typeface="-apple-system"/>
              </a:rPr>
              <a:t>Code</a:t>
            </a:r>
            <a:endParaRPr lang="en-US" sz="1400" i="0" u="sng" dirty="0">
              <a:solidFill>
                <a:srgbClr val="303030"/>
              </a:solidFill>
              <a:effectLst/>
              <a:latin typeface="-apple-system"/>
            </a:endParaRPr>
          </a:p>
        </p:txBody>
      </p:sp>
      <p:pic>
        <p:nvPicPr>
          <p:cNvPr id="48" name="Picture 10" descr="File:Google DeepMind logo.png - Wikimedia Commons">
            <a:extLst>
              <a:ext uri="{FF2B5EF4-FFF2-40B4-BE49-F238E27FC236}">
                <a16:creationId xmlns:a16="http://schemas.microsoft.com/office/drawing/2014/main" id="{A81881B5-724C-4F7B-BC6E-171163BA87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9795" b="89522" l="3691" r="96604">
                        <a14:foregroundMark x1="10089" y1="50797" x2="10876" y2="57403"/>
                        <a14:foregroundMark x1="5364" y1="66970" x2="3740" y2="58314"/>
                        <a14:foregroundMark x1="14173" y1="64009" x2="15404" y2="64009"/>
                        <a14:foregroundMark x1="22195" y1="66059" x2="24016" y2="66059"/>
                        <a14:foregroundMark x1="28543" y1="66059" x2="31841" y2="66059"/>
                        <a14:foregroundMark x1="33661" y1="58314" x2="34055" y2="61276"/>
                        <a14:foregroundMark x1="36762" y1="50797" x2="36762" y2="61276"/>
                        <a14:foregroundMark x1="51083" y1="36446" x2="51722" y2="45103"/>
                        <a14:foregroundMark x1="53740" y1="51708" x2="53740" y2="58314"/>
                        <a14:foregroundMark x1="59892" y1="50797" x2="59892" y2="56492"/>
                        <a14:foregroundMark x1="66683" y1="48064" x2="66486" y2="55581"/>
                        <a14:foregroundMark x1="73671" y1="35535" x2="74902" y2="38497"/>
                        <a14:foregroundMark x1="82874" y1="32802" x2="82874" y2="32802"/>
                        <a14:foregroundMark x1="82874" y1="44191" x2="82874" y2="52620"/>
                        <a14:foregroundMark x1="85974" y1="45103" x2="85974" y2="51708"/>
                        <a14:foregroundMark x1="96211" y1="43280" x2="96604" y2="48975"/>
                        <a14:foregroundMark x1="34301" y1="33713" x2="34301" y2="39408"/>
                        <a14:backgroundMark x1="38189" y1="49886" x2="38189" y2="498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70"/>
          <a:stretch/>
        </p:blipFill>
        <p:spPr bwMode="auto">
          <a:xfrm>
            <a:off x="135152" y="47625"/>
            <a:ext cx="2262687" cy="501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9" name="Table 48">
            <a:extLst>
              <a:ext uri="{FF2B5EF4-FFF2-40B4-BE49-F238E27FC236}">
                <a16:creationId xmlns:a16="http://schemas.microsoft.com/office/drawing/2014/main" id="{345B573A-8C48-449A-85AF-18E463F2FE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5421943"/>
              </p:ext>
            </p:extLst>
          </p:nvPr>
        </p:nvGraphicFramePr>
        <p:xfrm>
          <a:off x="6160191" y="851537"/>
          <a:ext cx="1955109" cy="586716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315403">
                <a:tc gridSpan="3">
                  <a:txBody>
                    <a:bodyPr/>
                    <a:lstStyle/>
                    <a:p>
                      <a:pPr algn="l" rtl="0"/>
                      <a:endParaRPr lang="he-IL" sz="16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8692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rtl="1"/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Language</a:t>
                      </a:r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 b="1" dirty="0"/>
                        <a:t>Analysis</a:t>
                      </a:r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B56E3AE5-C2B8-4A13-BB0B-492088E38EA8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4848" t="19121" r="42544" b="2608"/>
          <a:stretch/>
        </p:blipFill>
        <p:spPr>
          <a:xfrm>
            <a:off x="8049206" y="2522750"/>
            <a:ext cx="4041743" cy="267433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0602875-A391-416F-BE2B-A15F045C299F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54721" b="82081" l="78149" r="90146">
                        <a14:foregroundMark x1="90060" y1="60886" x2="90060" y2="62042"/>
                        <a14:backgroundMark x1="83976" y1="83044" x2="84833" y2="82466"/>
                        <a14:backgroundMark x1="83376" y1="82466" x2="84490" y2="83237"/>
                        <a14:backgroundMark x1="90146" y1="63391" x2="90146" y2="62042"/>
                      </a14:backgroundRemoval>
                    </a14:imgEffect>
                  </a14:imgLayer>
                </a14:imgProps>
              </a:ext>
            </a:extLst>
          </a:blip>
          <a:srcRect l="76732" t="51734" r="8361" b="21764"/>
          <a:stretch/>
        </p:blipFill>
        <p:spPr>
          <a:xfrm>
            <a:off x="11190024" y="3879960"/>
            <a:ext cx="519925" cy="41105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A112ED0-9173-46FF-AD5D-350516A8AA0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8140" b="90698" l="7519" r="93985">
                        <a14:foregroundMark x1="17293" y1="91860" x2="15789" y2="91860"/>
                        <a14:foregroundMark x1="7895" y1="63953" x2="7519" y2="59302"/>
                        <a14:foregroundMark x1="12406" y1="40698" x2="14662" y2="38372"/>
                        <a14:foregroundMark x1="8647" y1="43023" x2="8647" y2="39535"/>
                        <a14:foregroundMark x1="12406" y1="39535" x2="21805" y2="41860"/>
                        <a14:foregroundMark x1="37594" y1="72093" x2="37218" y2="65116"/>
                        <a14:foregroundMark x1="51084" y1="70930" x2="52632" y2="70930"/>
                        <a14:foregroundMark x1="60902" y1="58140" x2="60526" y2="53488"/>
                        <a14:foregroundMark x1="66541" y1="62791" x2="66541" y2="47674"/>
                        <a14:foregroundMark x1="78571" y1="69767" x2="77444" y2="62791"/>
                        <a14:foregroundMark x1="87970" y1="44186" x2="87336" y2="44186"/>
                        <a14:foregroundMark x1="93985" y1="54651" x2="93985" y2="65116"/>
                        <a14:backgroundMark x1="85714" y1="41860" x2="85338" y2="44186"/>
                        <a14:backgroundMark x1="78571" y1="67442" x2="77820" y2="62791"/>
                        <a14:backgroundMark x1="47744" y1="72093" x2="49624" y2="75581"/>
                        <a14:backgroundMark x1="35714" y1="68605" x2="35338" y2="62791"/>
                        <a14:backgroundMark x1="89367" y1="54651" x2="88722" y2="4767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038652" y="3593792"/>
            <a:ext cx="822667" cy="265975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7BC57420-5EC8-4395-8410-9B51C3A55BCB}"/>
              </a:ext>
            </a:extLst>
          </p:cNvPr>
          <p:cNvSpPr/>
          <p:nvPr/>
        </p:nvSpPr>
        <p:spPr>
          <a:xfrm>
            <a:off x="8923711" y="6415986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index:</a:t>
            </a:r>
            <a:endParaRPr lang="he-IL" dirty="0"/>
          </a:p>
        </p:txBody>
      </p:sp>
      <p:sp>
        <p:nvSpPr>
          <p:cNvPr id="24" name="Arrow: Down 23">
            <a:hlinkClick r:id="rId18" action="ppaction://hlinksldjump"/>
            <a:extLst>
              <a:ext uri="{FF2B5EF4-FFF2-40B4-BE49-F238E27FC236}">
                <a16:creationId xmlns:a16="http://schemas.microsoft.com/office/drawing/2014/main" id="{2A4091B9-851D-460C-BBF6-62751A443DEE}"/>
              </a:ext>
            </a:extLst>
          </p:cNvPr>
          <p:cNvSpPr/>
          <p:nvPr/>
        </p:nvSpPr>
        <p:spPr>
          <a:xfrm flipV="1">
            <a:off x="9807286" y="6431189"/>
            <a:ext cx="381000" cy="328947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723274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  <p:bldP spid="42" grpId="0" animBg="1"/>
      <p:bldP spid="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542FD33-0379-46CD-9472-5327785B8948}"/>
              </a:ext>
            </a:extLst>
          </p:cNvPr>
          <p:cNvSpPr/>
          <p:nvPr/>
        </p:nvSpPr>
        <p:spPr>
          <a:xfrm>
            <a:off x="1104900" y="3094036"/>
            <a:ext cx="101092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800" b="1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Collection of Interesting Posters</a:t>
            </a:r>
          </a:p>
        </p:txBody>
      </p:sp>
    </p:spTree>
    <p:extLst>
      <p:ext uri="{BB962C8B-B14F-4D97-AF65-F5344CB8AC3E}">
        <p14:creationId xmlns:p14="http://schemas.microsoft.com/office/powerpoint/2010/main" val="4001087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E42D16D-EEF7-4917-9406-2BA773C259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4FCAE97-0996-430C-8FCC-92C52F2BAC7F}"/>
              </a:ext>
            </a:extLst>
          </p:cNvPr>
          <p:cNvSpPr/>
          <p:nvPr/>
        </p:nvSpPr>
        <p:spPr>
          <a:xfrm>
            <a:off x="8364911" y="6415986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index:</a:t>
            </a:r>
            <a:endParaRPr lang="he-IL" dirty="0"/>
          </a:p>
        </p:txBody>
      </p:sp>
      <p:sp>
        <p:nvSpPr>
          <p:cNvPr id="4" name="Arrow: Down 3">
            <a:hlinkClick r:id="rId3" action="ppaction://hlinksldjump"/>
            <a:extLst>
              <a:ext uri="{FF2B5EF4-FFF2-40B4-BE49-F238E27FC236}">
                <a16:creationId xmlns:a16="http://schemas.microsoft.com/office/drawing/2014/main" id="{67543D02-8532-4FD2-9499-51BBC9489938}"/>
              </a:ext>
            </a:extLst>
          </p:cNvPr>
          <p:cNvSpPr/>
          <p:nvPr/>
        </p:nvSpPr>
        <p:spPr>
          <a:xfrm flipV="1">
            <a:off x="9248486" y="6431189"/>
            <a:ext cx="381000" cy="328947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2137209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9D62154-183E-4B82-A133-714EF8D297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553" y="0"/>
            <a:ext cx="11722894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6FE11CC-F50F-4FF2-8E6C-5DA78F8EAD58}"/>
              </a:ext>
            </a:extLst>
          </p:cNvPr>
          <p:cNvSpPr/>
          <p:nvPr/>
        </p:nvSpPr>
        <p:spPr>
          <a:xfrm>
            <a:off x="1930244" y="116786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index:</a:t>
            </a:r>
            <a:endParaRPr lang="he-IL" dirty="0"/>
          </a:p>
        </p:txBody>
      </p:sp>
      <p:sp>
        <p:nvSpPr>
          <p:cNvPr id="5" name="Arrow: Down 4">
            <a:hlinkClick r:id="rId3" action="ppaction://hlinksldjump"/>
            <a:extLst>
              <a:ext uri="{FF2B5EF4-FFF2-40B4-BE49-F238E27FC236}">
                <a16:creationId xmlns:a16="http://schemas.microsoft.com/office/drawing/2014/main" id="{2FC4711C-FFA7-4282-9A1B-3EAA552E75E6}"/>
              </a:ext>
            </a:extLst>
          </p:cNvPr>
          <p:cNvSpPr/>
          <p:nvPr/>
        </p:nvSpPr>
        <p:spPr>
          <a:xfrm flipV="1">
            <a:off x="2813819" y="131989"/>
            <a:ext cx="381000" cy="328947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2605136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63E6BF2-31DC-4DB3-AEA4-69A0D4CB7A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1666" y="0"/>
            <a:ext cx="9188667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12C592B-326A-4075-845C-16676784AC9E}"/>
              </a:ext>
            </a:extLst>
          </p:cNvPr>
          <p:cNvSpPr/>
          <p:nvPr/>
        </p:nvSpPr>
        <p:spPr>
          <a:xfrm>
            <a:off x="10803311" y="6399053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index:</a:t>
            </a:r>
            <a:endParaRPr lang="he-IL" dirty="0"/>
          </a:p>
        </p:txBody>
      </p:sp>
      <p:sp>
        <p:nvSpPr>
          <p:cNvPr id="5" name="Arrow: Down 4">
            <a:hlinkClick r:id="rId3" action="ppaction://hlinksldjump"/>
            <a:extLst>
              <a:ext uri="{FF2B5EF4-FFF2-40B4-BE49-F238E27FC236}">
                <a16:creationId xmlns:a16="http://schemas.microsoft.com/office/drawing/2014/main" id="{C6FF2098-225A-4DEC-8C46-1B040F90D34D}"/>
              </a:ext>
            </a:extLst>
          </p:cNvPr>
          <p:cNvSpPr/>
          <p:nvPr/>
        </p:nvSpPr>
        <p:spPr>
          <a:xfrm flipV="1">
            <a:off x="11686886" y="6414256"/>
            <a:ext cx="381000" cy="328947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0475640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725A1FF-642F-46BE-A0CC-CBBC509FAC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47" y="0"/>
            <a:ext cx="11455705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FEE47C5-B8E1-41DA-A7A2-42834A8381F0}"/>
              </a:ext>
            </a:extLst>
          </p:cNvPr>
          <p:cNvSpPr/>
          <p:nvPr/>
        </p:nvSpPr>
        <p:spPr>
          <a:xfrm>
            <a:off x="10940277" y="6522536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index:</a:t>
            </a:r>
            <a:endParaRPr lang="he-IL" dirty="0"/>
          </a:p>
        </p:txBody>
      </p:sp>
      <p:sp>
        <p:nvSpPr>
          <p:cNvPr id="5" name="Arrow: Down 4">
            <a:hlinkClick r:id="rId3" action="ppaction://hlinksldjump"/>
            <a:extLst>
              <a:ext uri="{FF2B5EF4-FFF2-40B4-BE49-F238E27FC236}">
                <a16:creationId xmlns:a16="http://schemas.microsoft.com/office/drawing/2014/main" id="{ABB5C713-9E77-404B-A9FB-21C6F564450B}"/>
              </a:ext>
            </a:extLst>
          </p:cNvPr>
          <p:cNvSpPr/>
          <p:nvPr/>
        </p:nvSpPr>
        <p:spPr>
          <a:xfrm flipV="1">
            <a:off x="11823852" y="6503871"/>
            <a:ext cx="381000" cy="328947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4545828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542FD33-0379-46CD-9472-5327785B8948}"/>
              </a:ext>
            </a:extLst>
          </p:cNvPr>
          <p:cNvSpPr/>
          <p:nvPr/>
        </p:nvSpPr>
        <p:spPr>
          <a:xfrm>
            <a:off x="1104900" y="3094036"/>
            <a:ext cx="101092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800" b="1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Bonus: Interesting Lectures</a:t>
            </a:r>
          </a:p>
        </p:txBody>
      </p:sp>
    </p:spTree>
    <p:extLst>
      <p:ext uri="{BB962C8B-B14F-4D97-AF65-F5344CB8AC3E}">
        <p14:creationId xmlns:p14="http://schemas.microsoft.com/office/powerpoint/2010/main" val="12325951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9BFC479-733A-4FC1-800B-97DA686F80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012701" cy="6658904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E24CFAB7-A4CC-493C-B739-2211207C53DA}"/>
              </a:ext>
            </a:extLst>
          </p:cNvPr>
          <p:cNvGrpSpPr/>
          <p:nvPr/>
        </p:nvGrpSpPr>
        <p:grpSpPr>
          <a:xfrm>
            <a:off x="90399" y="199096"/>
            <a:ext cx="2462997" cy="938865"/>
            <a:chOff x="179299" y="933256"/>
            <a:chExt cx="2462997" cy="93886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A19DE21-47DA-443A-A0F7-2F9A057E34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9299" y="933256"/>
              <a:ext cx="2462997" cy="93886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ADCA8522-B99E-48C9-9310-28A6380D4696}"/>
                </a:ext>
              </a:extLst>
            </p:cNvPr>
            <p:cNvSpPr/>
            <p:nvPr/>
          </p:nvSpPr>
          <p:spPr>
            <a:xfrm>
              <a:off x="179299" y="933256"/>
              <a:ext cx="2449601" cy="931204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2400" dirty="0"/>
                <a:t>Strategic ML</a:t>
              </a:r>
              <a:endParaRPr lang="he-IL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1962213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F65FC67-62F2-4324-AA11-C2A8DA5FCD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700"/>
            <a:ext cx="12163657" cy="65786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7339239C-3837-44C0-8573-959A3CDFA0CB}"/>
              </a:ext>
            </a:extLst>
          </p:cNvPr>
          <p:cNvGrpSpPr/>
          <p:nvPr/>
        </p:nvGrpSpPr>
        <p:grpSpPr>
          <a:xfrm>
            <a:off x="90399" y="199096"/>
            <a:ext cx="2462997" cy="938865"/>
            <a:chOff x="179299" y="933256"/>
            <a:chExt cx="2462997" cy="93886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BFC2D0B-2FF7-4ED6-B735-967BC53902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9299" y="933256"/>
              <a:ext cx="2462997" cy="93886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CF4BDB0-45F6-47C4-8CB2-8024185E3CE7}"/>
                </a:ext>
              </a:extLst>
            </p:cNvPr>
            <p:cNvSpPr/>
            <p:nvPr/>
          </p:nvSpPr>
          <p:spPr>
            <a:xfrm>
              <a:off x="179299" y="933256"/>
              <a:ext cx="2449601" cy="931204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2400" dirty="0"/>
                <a:t>Strategic ML</a:t>
              </a:r>
              <a:endParaRPr lang="he-IL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40710056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E60C9CB-919C-47BC-A52F-A5C347C005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702" y="371048"/>
            <a:ext cx="10888595" cy="6115904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F157D07E-5E23-4057-9CF9-AB82A1230074}"/>
              </a:ext>
            </a:extLst>
          </p:cNvPr>
          <p:cNvGrpSpPr/>
          <p:nvPr/>
        </p:nvGrpSpPr>
        <p:grpSpPr>
          <a:xfrm>
            <a:off x="103099" y="0"/>
            <a:ext cx="2462997" cy="938865"/>
            <a:chOff x="179299" y="933256"/>
            <a:chExt cx="2462997" cy="93886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DC3427F-353C-484A-BB17-D7A3B5D0865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9299" y="933256"/>
              <a:ext cx="2462997" cy="93886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4EC3EE2-6EBD-46AB-88F8-E9339F20C12E}"/>
                </a:ext>
              </a:extLst>
            </p:cNvPr>
            <p:cNvSpPr/>
            <p:nvPr/>
          </p:nvSpPr>
          <p:spPr>
            <a:xfrm>
              <a:off x="179299" y="933256"/>
              <a:ext cx="2449601" cy="931204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2400" dirty="0"/>
                <a:t>YAY robot!</a:t>
              </a:r>
              <a:endParaRPr lang="he-IL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1650632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ICML 2023｜Sony Research">
            <a:extLst>
              <a:ext uri="{FF2B5EF4-FFF2-40B4-BE49-F238E27FC236}">
                <a16:creationId xmlns:a16="http://schemas.microsoft.com/office/drawing/2014/main" id="{D6E8726A-C21F-433A-B4D9-C64EE68CE2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3083"/>
          <a:stretch/>
        </p:blipFill>
        <p:spPr bwMode="auto">
          <a:xfrm>
            <a:off x="57150" y="152400"/>
            <a:ext cx="2099733" cy="664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2" name="Group 51">
            <a:extLst>
              <a:ext uri="{FF2B5EF4-FFF2-40B4-BE49-F238E27FC236}">
                <a16:creationId xmlns:a16="http://schemas.microsoft.com/office/drawing/2014/main" id="{99F26BCA-EF63-4249-9929-DD04559699F0}"/>
              </a:ext>
            </a:extLst>
          </p:cNvPr>
          <p:cNvGrpSpPr/>
          <p:nvPr/>
        </p:nvGrpSpPr>
        <p:grpSpPr>
          <a:xfrm>
            <a:off x="2630702" y="1093895"/>
            <a:ext cx="2355804" cy="5344690"/>
            <a:chOff x="2630702" y="1093895"/>
            <a:chExt cx="2355804" cy="5344690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3C7FCEB2-04CD-4A6F-BD21-324865A75891}"/>
                </a:ext>
              </a:extLst>
            </p:cNvPr>
            <p:cNvGrpSpPr/>
            <p:nvPr/>
          </p:nvGrpSpPr>
          <p:grpSpPr>
            <a:xfrm>
              <a:off x="2630702" y="2846433"/>
              <a:ext cx="2262687" cy="2834042"/>
              <a:chOff x="2470370" y="2549473"/>
              <a:chExt cx="2315011" cy="2899581"/>
            </a:xfrm>
          </p:grpSpPr>
          <p:pic>
            <p:nvPicPr>
              <p:cNvPr id="26" name="Picture 4" descr="Announcing our Q4 Research Awards">
                <a:extLst>
                  <a:ext uri="{FF2B5EF4-FFF2-40B4-BE49-F238E27FC236}">
                    <a16:creationId xmlns:a16="http://schemas.microsoft.com/office/drawing/2014/main" id="{F1CBDA89-3D8C-418B-B63D-9ECA8B5C0FD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41606" b="58516" l="18176" r="81622">
                            <a14:foregroundMark x1="20541" y1="54501" x2="20541" y2="54501"/>
                            <a14:foregroundMark x1="22297" y1="53406" x2="22297" y2="53406"/>
                            <a14:foregroundMark x1="18243" y1="46107" x2="18243" y2="46107"/>
                            <a14:foregroundMark x1="25541" y1="49270" x2="25541" y2="49270"/>
                            <a14:foregroundMark x1="26689" y1="54015" x2="26689" y2="54015"/>
                            <a14:foregroundMark x1="32568" y1="53406" x2="32568" y2="53406"/>
                            <a14:foregroundMark x1="40135" y1="53406" x2="40135" y2="53406"/>
                            <a14:foregroundMark x1="44392" y1="53650" x2="44392" y2="53650"/>
                            <a14:foregroundMark x1="43311" y1="53893" x2="43311" y2="53893"/>
                            <a14:foregroundMark x1="42635" y1="52555" x2="42635" y2="52555"/>
                            <a14:foregroundMark x1="50270" y1="50243" x2="50270" y2="50243"/>
                            <a14:foregroundMark x1="49257" y1="49392" x2="50000" y2="49635"/>
                            <a14:foregroundMark x1="42432" y1="51582" x2="42162" y2="51582"/>
                            <a14:foregroundMark x1="53514" y1="50973" x2="53243" y2="50973"/>
                            <a14:foregroundMark x1="40405" y1="49148" x2="40405" y2="49878"/>
                            <a14:foregroundMark x1="59730" y1="51217" x2="60338" y2="51217"/>
                            <a14:foregroundMark x1="61959" y1="50487" x2="61824" y2="51582"/>
                            <a14:foregroundMark x1="69324" y1="50730" x2="69527" y2="52068"/>
                            <a14:foregroundMark x1="70946" y1="48905" x2="70946" y2="50243"/>
                            <a14:foregroundMark x1="73784" y1="49635" x2="74527" y2="51582"/>
                            <a14:foregroundMark x1="78784" y1="49392" x2="78514" y2="49392"/>
                            <a14:foregroundMark x1="81284" y1="49635" x2="81622" y2="50730"/>
                            <a14:foregroundMark x1="78378" y1="50730" x2="78649" y2="53163"/>
                            <a14:foregroundMark x1="78378" y1="45620" x2="78378" y2="47567"/>
                            <a14:foregroundMark x1="81622" y1="53406" x2="81622" y2="53406"/>
                            <a14:foregroundMark x1="67297" y1="54136" x2="67905" y2="54501"/>
                            <a14:foregroundMark x1="62838" y1="54136" x2="64054" y2="54745"/>
                            <a14:foregroundMark x1="61824" y1="50730" x2="62095" y2="49148"/>
                            <a14:foregroundMark x1="58446" y1="49878" x2="57973" y2="49392"/>
                            <a14:foregroundMark x1="53378" y1="50487" x2="53716" y2="49148"/>
                            <a14:foregroundMark x1="74054" y1="53163" x2="74932" y2="54136"/>
                            <a14:foregroundMark x1="36554" y1="53893" x2="38041" y2="52798"/>
                            <a14:foregroundMark x1="33176" y1="53650" x2="31959" y2="53406"/>
                            <a14:foregroundMark x1="48378" y1="48905" x2="48378" y2="47567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328" t="39733" r="16476" b="39397"/>
              <a:stretch/>
            </p:blipFill>
            <p:spPr bwMode="auto">
              <a:xfrm>
                <a:off x="2536384" y="2549473"/>
                <a:ext cx="2182983" cy="3823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78" name="Picture 6" descr="Innovation and Inclusivity: How Meta's Unique Approach to AI is Shaping the  Future | by Shahar Nechmad | Medium">
                <a:extLst>
                  <a:ext uri="{FF2B5EF4-FFF2-40B4-BE49-F238E27FC236}">
                    <a16:creationId xmlns:a16="http://schemas.microsoft.com/office/drawing/2014/main" id="{7B92D2FF-0492-4603-AB9B-AB0730F2ACC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40278" b="57917" l="30469" r="68516">
                            <a14:foregroundMark x1="30469" y1="46528" x2="30469" y2="47778"/>
                            <a14:foregroundMark x1="44141" y1="50278" x2="44609" y2="50972"/>
                            <a14:foregroundMark x1="48828" y1="50556" x2="49219" y2="51389"/>
                            <a14:foregroundMark x1="53906" y1="46944" x2="54141" y2="48472"/>
                            <a14:foregroundMark x1="59141" y1="48472" x2="59531" y2="49444"/>
                            <a14:foregroundMark x1="64609" y1="45278" x2="65625" y2="46944"/>
                            <a14:foregroundMark x1="65078" y1="47639" x2="66016" y2="49583"/>
                            <a14:foregroundMark x1="68516" y1="47083" x2="68516" y2="48472"/>
                            <a14:foregroundMark x1="68438" y1="49444" x2="68516" y2="51806"/>
                            <a14:backgroundMark x1="31719" y1="48056" x2="32266" y2="49167"/>
                            <a14:backgroundMark x1="36797" y1="49444" x2="37422" y2="49583"/>
                            <a14:backgroundMark x1="65781" y1="47083" x2="65625" y2="46528"/>
                            <a14:backgroundMark x1="64453" y1="47083" x2="64453" y2="47083"/>
                            <a14:backgroundMark x1="64375" y1="47361" x2="64375" y2="47639"/>
                            <a14:backgroundMark x1="34688" y1="52361" x2="34375" y2="52361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840" t="38195" r="29451" b="39839"/>
              <a:stretch/>
            </p:blipFill>
            <p:spPr bwMode="auto">
              <a:xfrm>
                <a:off x="2842991" y="3662900"/>
                <a:ext cx="1569768" cy="47647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82" name="Picture 10" descr="File:Google DeepMind logo.png - Wikimedia Commons">
                <a:extLst>
                  <a:ext uri="{FF2B5EF4-FFF2-40B4-BE49-F238E27FC236}">
                    <a16:creationId xmlns:a16="http://schemas.microsoft.com/office/drawing/2014/main" id="{031318F1-FE5D-47FA-8995-761A6BD551B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8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9795" b="89522" l="3691" r="96604">
                            <a14:foregroundMark x1="10089" y1="50797" x2="10876" y2="57403"/>
                            <a14:foregroundMark x1="5364" y1="66970" x2="3740" y2="58314"/>
                            <a14:foregroundMark x1="14173" y1="64009" x2="15404" y2="64009"/>
                            <a14:foregroundMark x1="22195" y1="66059" x2="24016" y2="66059"/>
                            <a14:foregroundMark x1="28543" y1="66059" x2="31841" y2="66059"/>
                            <a14:foregroundMark x1="33661" y1="58314" x2="34055" y2="61276"/>
                            <a14:foregroundMark x1="36762" y1="50797" x2="36762" y2="61276"/>
                            <a14:foregroundMark x1="51083" y1="36446" x2="51722" y2="45103"/>
                            <a14:foregroundMark x1="53740" y1="51708" x2="53740" y2="58314"/>
                            <a14:foregroundMark x1="59892" y1="50797" x2="59892" y2="56492"/>
                            <a14:foregroundMark x1="66683" y1="48064" x2="66486" y2="55581"/>
                            <a14:foregroundMark x1="73671" y1="35535" x2="74902" y2="38497"/>
                            <a14:foregroundMark x1="82874" y1="32802" x2="82874" y2="32802"/>
                            <a14:foregroundMark x1="82874" y1="44191" x2="82874" y2="52620"/>
                            <a14:foregroundMark x1="85974" y1="45103" x2="85974" y2="51708"/>
                            <a14:foregroundMark x1="96211" y1="43280" x2="96604" y2="48975"/>
                            <a14:foregroundMark x1="34301" y1="33713" x2="34301" y2="39408"/>
                            <a14:backgroundMark x1="38189" y1="49886" x2="38189" y2="49886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570"/>
              <a:stretch/>
            </p:blipFill>
            <p:spPr bwMode="auto">
              <a:xfrm>
                <a:off x="2470370" y="3040704"/>
                <a:ext cx="2315011" cy="51327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84" name="Picture 12" descr="קובץ:Microsoft logo (2012).svg – ויקיפדיה">
                <a:extLst>
                  <a:ext uri="{FF2B5EF4-FFF2-40B4-BE49-F238E27FC236}">
                    <a16:creationId xmlns:a16="http://schemas.microsoft.com/office/drawing/2014/main" id="{C46B2D39-7E8B-4673-93BB-E2C637AD146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54634" y="4248303"/>
                <a:ext cx="1146483" cy="24452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86" name="Picture 14" descr="Amazon | CVPR 2021">
                <a:extLst>
                  <a:ext uri="{FF2B5EF4-FFF2-40B4-BE49-F238E27FC236}">
                    <a16:creationId xmlns:a16="http://schemas.microsoft.com/office/drawing/2014/main" id="{5B22AA28-E15B-4195-AE52-62143EC58CB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55566" y="4640733"/>
                <a:ext cx="2144618" cy="3578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104" name="Picture 32" descr="Logos &amp; Brand Guidelines | NVIDIA">
                <a:extLst>
                  <a:ext uri="{FF2B5EF4-FFF2-40B4-BE49-F238E27FC236}">
                    <a16:creationId xmlns:a16="http://schemas.microsoft.com/office/drawing/2014/main" id="{9AC9B747-91B6-4AB9-832A-2BB23D51DEE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2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ackgroundRemoval t="38646" b="62906" l="9762" r="90794">
                            <a14:foregroundMark x1="28968" y1="45557" x2="29841" y2="45980"/>
                            <a14:foregroundMark x1="26667" y1="42454" x2="28968" y2="44993"/>
                            <a14:foregroundMark x1="30714" y1="60790" x2="27222" y2="60790"/>
                            <a14:foregroundMark x1="23810" y1="62906" x2="21825" y2="62906"/>
                            <a14:foregroundMark x1="25000" y1="54161" x2="22063" y2="56276"/>
                            <a14:foregroundMark x1="21825" y1="57264" x2="20079" y2="57828"/>
                            <a14:foregroundMark x1="19206" y1="50635" x2="20635" y2="52186"/>
                            <a14:foregroundMark x1="16667" y1="47109" x2="14921" y2="50635"/>
                            <a14:foregroundMark x1="15794" y1="44006" x2="13730" y2="54725"/>
                            <a14:foregroundMark x1="10635" y1="48519" x2="9762" y2="48519"/>
                            <a14:foregroundMark x1="41587" y1="45557" x2="43889" y2="45980"/>
                            <a14:foregroundMark x1="40705" y1="46460" x2="41032" y2="44993"/>
                            <a14:foregroundMark x1="37857" y1="59238" x2="39140" y2="53484"/>
                            <a14:foregroundMark x1="43889" y1="46544" x2="45635" y2="50071"/>
                            <a14:foregroundMark x1="49921" y1="48096" x2="51905" y2="53173"/>
                            <a14:foregroundMark x1="55079" y1="46544" x2="52540" y2="57264"/>
                            <a14:foregroundMark x1="59683" y1="46544" x2="59683" y2="54725"/>
                            <a14:foregroundMark x1="64524" y1="45557" x2="66046" y2="53051"/>
                            <a14:foregroundMark x1="75159" y1="44993" x2="75476" y2="56276"/>
                            <a14:foregroundMark x1="79762" y1="58815" x2="82381" y2="54161"/>
                            <a14:foregroundMark x1="37857" y1="50071" x2="37857" y2="53738"/>
                            <a14:foregroundMark x1="65159" y1="57264" x2="66825" y2="57828"/>
                            <a14:backgroundMark x1="40159" y1="49083" x2="39603" y2="49083"/>
                            <a14:backgroundMark x1="39603" y1="48519" x2="39921" y2="51199"/>
                            <a14:backgroundMark x1="39603" y1="49083" x2="39603" y2="47109"/>
                            <a14:backgroundMark x1="40476" y1="54725" x2="40159" y2="48096"/>
                            <a14:backgroundMark x1="40714" y1="52186" x2="40476" y2="47532"/>
                            <a14:backgroundMark x1="40159" y1="48519" x2="41032" y2="48096"/>
                            <a14:backgroundMark x1="39921" y1="57828" x2="39286" y2="50635"/>
                            <a14:backgroundMark x1="40714" y1="47532" x2="39603" y2="53738"/>
                            <a14:backgroundMark x1="42143" y1="48519" x2="39286" y2="51199"/>
                            <a14:backgroundMark x1="40476" y1="49647" x2="40476" y2="48096"/>
                            <a14:backgroundMark x1="41587" y1="51199" x2="40159" y2="48096"/>
                            <a14:backgroundMark x1="40714" y1="53173" x2="40714" y2="47109"/>
                            <a14:backgroundMark x1="66270" y1="53173" x2="65889" y2="55299"/>
                            <a14:backgroundMark x1="66587" y1="53738" x2="65714" y2="5373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571" t="36164" b="34203"/>
              <a:stretch/>
            </p:blipFill>
            <p:spPr bwMode="auto">
              <a:xfrm>
                <a:off x="2860145" y="5165928"/>
                <a:ext cx="1535460" cy="28312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Rectangle 68">
                  <a:extLst>
                    <a:ext uri="{FF2B5EF4-FFF2-40B4-BE49-F238E27FC236}">
                      <a16:creationId xmlns:a16="http://schemas.microsoft.com/office/drawing/2014/main" id="{68CC4BD4-3622-4E85-98F2-6D925B28FA68}"/>
                    </a:ext>
                  </a:extLst>
                </p:cNvPr>
                <p:cNvSpPr/>
                <p:nvPr/>
              </p:nvSpPr>
              <p:spPr>
                <a:xfrm>
                  <a:off x="3564023" y="5982801"/>
                  <a:ext cx="396043" cy="45578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he-IL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⋮</m:t>
                        </m:r>
                      </m:oMath>
                    </m:oMathPara>
                  </a14:m>
                  <a:endParaRPr lang="he-IL" dirty="0"/>
                </a:p>
              </p:txBody>
            </p:sp>
          </mc:Choice>
          <mc:Fallback xmlns:p159="http://schemas.microsoft.com/office/powerpoint/2015/09/main" xmlns:p14="http://schemas.microsoft.com/office/powerpoint/2010/main" xmlns:a16="http://schemas.microsoft.com/office/drawing/2014/main" xmlns="">
            <p:sp>
              <p:nvSpPr>
                <p:cNvPr id="69" name="Rectangle 68">
                  <a:extLst>
                    <a:ext uri="{FF2B5EF4-FFF2-40B4-BE49-F238E27FC236}">
                      <a16:creationId xmlns:a16="http://schemas.microsoft.com/office/drawing/2014/main" id="{68CC4BD4-3622-4E85-98F2-6D925B28FA6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64023" y="5982801"/>
                  <a:ext cx="396043" cy="455784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E2D55EFA-5BBD-4260-B262-2AFACE7112F8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2633246" y="1093895"/>
              <a:ext cx="2353260" cy="1408298"/>
            </a:xfrm>
            <a:prstGeom prst="rect">
              <a:avLst/>
            </a:prstGeom>
          </p:spPr>
        </p:pic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0C8D6C89-9A08-46F5-B2DC-E49B018904EA}"/>
              </a:ext>
            </a:extLst>
          </p:cNvPr>
          <p:cNvGrpSpPr/>
          <p:nvPr/>
        </p:nvGrpSpPr>
        <p:grpSpPr>
          <a:xfrm>
            <a:off x="7737733" y="1172939"/>
            <a:ext cx="2505673" cy="5294194"/>
            <a:chOff x="7737733" y="1172939"/>
            <a:chExt cx="2505673" cy="5294194"/>
          </a:xfrm>
        </p:grpSpPr>
        <p:pic>
          <p:nvPicPr>
            <p:cNvPr id="25" name="Picture 2" descr="Stanford University logo and symbol, meaning, history, PNG, brand">
              <a:extLst>
                <a:ext uri="{FF2B5EF4-FFF2-40B4-BE49-F238E27FC236}">
                  <a16:creationId xmlns:a16="http://schemas.microsoft.com/office/drawing/2014/main" id="{FBA0C995-F393-4344-B740-AFEB8BD3B72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672" t="10036" r="29187" b="9260"/>
            <a:stretch/>
          </p:blipFill>
          <p:spPr bwMode="auto">
            <a:xfrm>
              <a:off x="7979303" y="3087193"/>
              <a:ext cx="871408" cy="9613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FE85DB3C-F8ED-4B76-9D60-FE22858E2404}"/>
                </a:ext>
              </a:extLst>
            </p:cNvPr>
            <p:cNvGrpSpPr/>
            <p:nvPr/>
          </p:nvGrpSpPr>
          <p:grpSpPr>
            <a:xfrm>
              <a:off x="8991729" y="3928144"/>
              <a:ext cx="1234743" cy="1391919"/>
              <a:chOff x="8601047" y="1214254"/>
              <a:chExt cx="1379167" cy="1554726"/>
            </a:xfrm>
          </p:grpSpPr>
          <p:pic>
            <p:nvPicPr>
              <p:cNvPr id="3094" name="Picture 22" descr="UC Berkeley Logo, symbol, meaning, history, PNG, brand">
                <a:extLst>
                  <a:ext uri="{FF2B5EF4-FFF2-40B4-BE49-F238E27FC236}">
                    <a16:creationId xmlns:a16="http://schemas.microsoft.com/office/drawing/2014/main" id="{0E0E9620-1A2C-4E6B-920C-158E0191603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7873"/>
              <a:stretch/>
            </p:blipFill>
            <p:spPr bwMode="auto">
              <a:xfrm>
                <a:off x="9003129" y="1214254"/>
                <a:ext cx="630910" cy="11046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6" name="Picture 22" descr="UC Berkeley Logo, symbol, meaning, history, PNG, brand">
                <a:extLst>
                  <a:ext uri="{FF2B5EF4-FFF2-40B4-BE49-F238E27FC236}">
                    <a16:creationId xmlns:a16="http://schemas.microsoft.com/office/drawing/2014/main" id="{E3651720-B3DE-4DE6-9B85-B928313E645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771"/>
              <a:stretch/>
            </p:blipFill>
            <p:spPr bwMode="auto">
              <a:xfrm>
                <a:off x="8601047" y="1664329"/>
                <a:ext cx="1379167" cy="110465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51088E14-5C8B-49F2-B0AD-4066842C3E41}"/>
                </a:ext>
              </a:extLst>
            </p:cNvPr>
            <p:cNvGrpSpPr/>
            <p:nvPr/>
          </p:nvGrpSpPr>
          <p:grpSpPr>
            <a:xfrm>
              <a:off x="9023848" y="3087194"/>
              <a:ext cx="1030089" cy="849956"/>
              <a:chOff x="10806922" y="815960"/>
              <a:chExt cx="1064873" cy="878663"/>
            </a:xfrm>
          </p:grpSpPr>
          <p:pic>
            <p:nvPicPr>
              <p:cNvPr id="3096" name="Picture 24" descr="Technion – Israel Institute of Technology Research Polytechnique Montréal,  technology, electronics, text png | PNGEgg">
                <a:extLst>
                  <a:ext uri="{FF2B5EF4-FFF2-40B4-BE49-F238E27FC236}">
                    <a16:creationId xmlns:a16="http://schemas.microsoft.com/office/drawing/2014/main" id="{5E2229C5-7A3A-48B8-AEE2-713ACC99014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BEBA8EAE-BF5A-486C-A8C5-ECC9F3942E4B}">
                    <a14:imgProps xmlns:a14="http://schemas.microsoft.com/office/drawing/2010/main">
                      <a14:imgLayer r:embed="rId19">
                        <a14:imgEffect>
                          <a14:backgroundRemoval t="3093" b="95704" l="10000" r="90000">
                            <a14:foregroundMark x1="52000" y1="8247" x2="51111" y2="8076"/>
                            <a14:foregroundMark x1="38111" y1="3093" x2="38111" y2="3093"/>
                            <a14:foregroundMark x1="37667" y1="64089" x2="37667" y2="64605"/>
                            <a14:foregroundMark x1="43333" y1="95704" x2="43111" y2="94674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806922" y="815960"/>
                <a:ext cx="1064873" cy="68861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98" name="Picture 26" descr="Technion Israel Institute of Technology IT Logo PNG vector in SVG, PDF, AI,  CDR format">
                <a:extLst>
                  <a:ext uri="{FF2B5EF4-FFF2-40B4-BE49-F238E27FC236}">
                    <a16:creationId xmlns:a16="http://schemas.microsoft.com/office/drawing/2014/main" id="{9317A5ED-2C88-4C87-A5D2-FCE1F9AA34C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228" t="32262" r="10999" b="50531"/>
              <a:stretch/>
            </p:blipFill>
            <p:spPr bwMode="auto">
              <a:xfrm>
                <a:off x="10957830" y="1514702"/>
                <a:ext cx="763056" cy="17992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100" name="Picture 28" descr="Download Massachusetts Institute of Technology (MIT) Logo in SVG Vector or  PNG File Format - Logo.wine">
              <a:extLst>
                <a:ext uri="{FF2B5EF4-FFF2-40B4-BE49-F238E27FC236}">
                  <a16:creationId xmlns:a16="http://schemas.microsoft.com/office/drawing/2014/main" id="{633B6F8A-E8E6-48DD-8967-D626B951E29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8882" y="4186176"/>
              <a:ext cx="1114966" cy="7433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9B4C7F17-7F09-4C6F-B60B-6203B89B91FC}"/>
                    </a:ext>
                  </a:extLst>
                </p:cNvPr>
                <p:cNvSpPr/>
                <p:nvPr/>
              </p:nvSpPr>
              <p:spPr>
                <a:xfrm>
                  <a:off x="8766191" y="5982801"/>
                  <a:ext cx="420849" cy="484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he-IL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⋮</m:t>
                        </m:r>
                      </m:oMath>
                    </m:oMathPara>
                  </a14:m>
                  <a:endParaRPr lang="he-IL" dirty="0"/>
                </a:p>
              </p:txBody>
            </p:sp>
          </mc:Choice>
          <mc:Fallback xmlns:p159="http://schemas.microsoft.com/office/powerpoint/2015/09/main" xmlns:p14="http://schemas.microsoft.com/office/powerpoint/2010/main" xmlns:a16="http://schemas.microsoft.com/office/drawing/2014/main" xmlns=""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9B4C7F17-7F09-4C6F-B60B-6203B89B91F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66191" y="5982801"/>
                  <a:ext cx="420849" cy="484332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FFD702EB-E4A6-4596-9A1F-629CA1A443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7737733" y="1172939"/>
              <a:ext cx="2505673" cy="14265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251954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:p14="http://schemas.microsoft.com/office/powerpoint/2010/main" xmlns:a14="http://schemas.microsoft.com/office/drawing/2010/main" xmlns:a16="http://schemas.microsoft.com/office/drawing/2014/main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542FD33-0379-46CD-9472-5327785B8948}"/>
              </a:ext>
            </a:extLst>
          </p:cNvPr>
          <p:cNvSpPr/>
          <p:nvPr/>
        </p:nvSpPr>
        <p:spPr>
          <a:xfrm>
            <a:off x="1104900" y="3094036"/>
            <a:ext cx="101092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800" b="1">
                <a:latin typeface="Lucida Sans Unicode" panose="020B0602030504020204" pitchFamily="34" charset="0"/>
                <a:cs typeface="Lucida Sans Unicode" panose="020B0602030504020204" pitchFamily="34" charset="0"/>
              </a:rPr>
              <a:t>Thank you!</a:t>
            </a:r>
            <a:endParaRPr lang="en-US" sz="4800" b="1" dirty="0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A1BA08B-13AC-4798-A9DD-F710FFE6490B}"/>
              </a:ext>
            </a:extLst>
          </p:cNvPr>
          <p:cNvSpPr/>
          <p:nvPr/>
        </p:nvSpPr>
        <p:spPr>
          <a:xfrm>
            <a:off x="10772312" y="6397698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index:</a:t>
            </a:r>
            <a:endParaRPr lang="he-IL" dirty="0"/>
          </a:p>
        </p:txBody>
      </p:sp>
      <p:sp>
        <p:nvSpPr>
          <p:cNvPr id="4" name="Arrow: Down 3">
            <a:hlinkClick r:id="rId2" action="ppaction://hlinksldjump"/>
            <a:extLst>
              <a:ext uri="{FF2B5EF4-FFF2-40B4-BE49-F238E27FC236}">
                <a16:creationId xmlns:a16="http://schemas.microsoft.com/office/drawing/2014/main" id="{14568645-4490-4CED-8178-D91265FE2720}"/>
              </a:ext>
            </a:extLst>
          </p:cNvPr>
          <p:cNvSpPr/>
          <p:nvPr/>
        </p:nvSpPr>
        <p:spPr>
          <a:xfrm flipV="1">
            <a:off x="11655887" y="6412901"/>
            <a:ext cx="381000" cy="328947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1493883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542FD33-0379-46CD-9472-5327785B8948}"/>
              </a:ext>
            </a:extLst>
          </p:cNvPr>
          <p:cNvSpPr/>
          <p:nvPr/>
        </p:nvSpPr>
        <p:spPr>
          <a:xfrm>
            <a:off x="1104900" y="3094036"/>
            <a:ext cx="101092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800" b="1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Supplementary material </a:t>
            </a:r>
          </a:p>
        </p:txBody>
      </p:sp>
    </p:spTree>
    <p:extLst>
      <p:ext uri="{BB962C8B-B14F-4D97-AF65-F5344CB8AC3E}">
        <p14:creationId xmlns:p14="http://schemas.microsoft.com/office/powerpoint/2010/main" val="32714373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542FD33-0379-46CD-9472-5327785B8948}"/>
              </a:ext>
            </a:extLst>
          </p:cNvPr>
          <p:cNvSpPr/>
          <p:nvPr/>
        </p:nvSpPr>
        <p:spPr>
          <a:xfrm>
            <a:off x="838200" y="681037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3200" b="1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XRM</a:t>
            </a:r>
            <a:r>
              <a:rPr lang="en-US" sz="32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</a:p>
          <a:p>
            <a:r>
              <a:rPr lang="en-US" sz="1600" dirty="0"/>
              <a:t>Discovering Environments with CROSS-RISK MINIMIZATION (XRM)</a:t>
            </a:r>
            <a:endParaRPr lang="he-IL" sz="1200" dirty="0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7" name="Rectangle 6">
            <a:hlinkClick r:id="rId2"/>
            <a:extLst>
              <a:ext uri="{FF2B5EF4-FFF2-40B4-BE49-F238E27FC236}">
                <a16:creationId xmlns:a16="http://schemas.microsoft.com/office/drawing/2014/main" id="{3A63BBDF-9D0E-4CBF-951D-DC2234FA7541}"/>
              </a:ext>
            </a:extLst>
          </p:cNvPr>
          <p:cNvSpPr/>
          <p:nvPr/>
        </p:nvSpPr>
        <p:spPr>
          <a:xfrm>
            <a:off x="1776275" y="841015"/>
            <a:ext cx="60721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u="sng" dirty="0">
                <a:solidFill>
                  <a:srgbClr val="303030"/>
                </a:solidFill>
                <a:latin typeface="-apple-system"/>
                <a:hlinkClick r:id="rId3" action="ppaction://hlinkfile"/>
              </a:rPr>
              <a:t>Paper</a:t>
            </a:r>
            <a:endParaRPr lang="en-US" sz="1400" i="0" u="sng" dirty="0">
              <a:solidFill>
                <a:srgbClr val="303030"/>
              </a:solidFill>
              <a:effectLst/>
              <a:latin typeface="-apple-system"/>
            </a:endParaRPr>
          </a:p>
        </p:txBody>
      </p:sp>
      <p:sp>
        <p:nvSpPr>
          <p:cNvPr id="8" name="Rectangle 7">
            <a:hlinkClick r:id="rId4"/>
            <a:extLst>
              <a:ext uri="{FF2B5EF4-FFF2-40B4-BE49-F238E27FC236}">
                <a16:creationId xmlns:a16="http://schemas.microsoft.com/office/drawing/2014/main" id="{5FAD82B4-052D-4122-814E-2E609547C938}"/>
              </a:ext>
            </a:extLst>
          </p:cNvPr>
          <p:cNvSpPr/>
          <p:nvPr/>
        </p:nvSpPr>
        <p:spPr>
          <a:xfrm>
            <a:off x="2376641" y="841015"/>
            <a:ext cx="5597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u="sng" dirty="0">
                <a:solidFill>
                  <a:srgbClr val="303030"/>
                </a:solidFill>
                <a:latin typeface="-apple-system"/>
                <a:hlinkClick r:id="rId5" action="ppaction://hlinkfile"/>
              </a:rPr>
              <a:t>Code</a:t>
            </a:r>
            <a:endParaRPr lang="en-US" sz="1400" i="0" u="sng" dirty="0">
              <a:solidFill>
                <a:srgbClr val="303030"/>
              </a:solidFill>
              <a:effectLst/>
              <a:latin typeface="-apple-system"/>
            </a:endParaRPr>
          </a:p>
        </p:txBody>
      </p:sp>
      <p:pic>
        <p:nvPicPr>
          <p:cNvPr id="5122" name="Picture 2" descr="Meta Research">
            <a:extLst>
              <a:ext uri="{FF2B5EF4-FFF2-40B4-BE49-F238E27FC236}">
                <a16:creationId xmlns:a16="http://schemas.microsoft.com/office/drawing/2014/main" id="{53C4AAD3-308B-4E48-ABA9-8E2E5F09A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1600" y="-150755"/>
            <a:ext cx="1562100" cy="671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934488B9-9123-45E0-8C56-D1BBDCD31279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Problem:</a:t>
            </a:r>
            <a:br>
              <a:rPr lang="en-US" sz="18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</a:br>
            <a:br>
              <a:rPr lang="en-US" sz="18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</a:br>
            <a:r>
              <a:rPr lang="en-US" sz="18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AI systems struggle with out-of-distribution (OOD) generalization, particularly when tested in environments different from their training data. </a:t>
            </a:r>
          </a:p>
          <a:p>
            <a:endParaRPr lang="en-US" sz="1800" dirty="0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  <a:p>
            <a:r>
              <a:rPr lang="en-US" sz="18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Existing methods:</a:t>
            </a:r>
            <a:br>
              <a:rPr lang="en-US" sz="18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</a:br>
            <a:br>
              <a:rPr lang="en-US" sz="18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</a:br>
            <a:r>
              <a:rPr lang="en-US" sz="18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Improve OOD generalization rely on environment annotations, which are costly and often biased. </a:t>
            </a:r>
          </a:p>
          <a:p>
            <a:endParaRPr lang="en-US" sz="1800" dirty="0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  <a:p>
            <a:r>
              <a:rPr lang="en-US" sz="18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Solution:</a:t>
            </a:r>
            <a:br>
              <a:rPr lang="en-US" sz="18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</a:br>
            <a:br>
              <a:rPr lang="en-US" sz="18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</a:br>
            <a:r>
              <a:rPr lang="en-US" sz="18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The paper proposes CROSS-RISK MINIMIZATION (XRM) as a method to automatically discover environments within datasets without the need for human annotations.</a:t>
            </a:r>
            <a:endParaRPr lang="he-IL" sz="1800" dirty="0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9" name="Arrow: Down 8">
            <a:hlinkClick r:id="rId7" action="ppaction://hlinksldjump"/>
            <a:extLst>
              <a:ext uri="{FF2B5EF4-FFF2-40B4-BE49-F238E27FC236}">
                <a16:creationId xmlns:a16="http://schemas.microsoft.com/office/drawing/2014/main" id="{C92A7594-E591-4239-AEBC-BC1D9FF4AEA0}"/>
              </a:ext>
            </a:extLst>
          </p:cNvPr>
          <p:cNvSpPr/>
          <p:nvPr/>
        </p:nvSpPr>
        <p:spPr>
          <a:xfrm flipV="1">
            <a:off x="11709949" y="6354989"/>
            <a:ext cx="381000" cy="328947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16C2689-0A33-4177-A2F9-1ABCD9F224A5}"/>
              </a:ext>
            </a:extLst>
          </p:cNvPr>
          <p:cNvSpPr/>
          <p:nvPr/>
        </p:nvSpPr>
        <p:spPr>
          <a:xfrm>
            <a:off x="10950698" y="6410997"/>
            <a:ext cx="7729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Back:</a:t>
            </a:r>
            <a:endParaRPr lang="he-IL" dirty="0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36BA989C-9D20-4F39-916D-E7672F5EAA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984332"/>
              </p:ext>
            </p:extLst>
          </p:nvPr>
        </p:nvGraphicFramePr>
        <p:xfrm>
          <a:off x="3141095" y="479017"/>
          <a:ext cx="1955109" cy="617196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315403">
                <a:tc gridSpan="3">
                  <a:txBody>
                    <a:bodyPr/>
                    <a:lstStyle/>
                    <a:p>
                      <a:pPr algn="l" rtl="1"/>
                      <a:endParaRPr lang="he-IL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8692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rtl="1"/>
                      <a:endParaRPr lang="he-IL" sz="9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/>
                        <a:t>Optim</a:t>
                      </a:r>
                      <a:endParaRPr lang="he-IL" sz="9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1FE"/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900" b="1" dirty="0"/>
                        <a:t>OOD</a:t>
                      </a:r>
                      <a:endParaRPr lang="he-IL" sz="9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D9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68910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542FD33-0379-46CD-9472-5327785B8948}"/>
              </a:ext>
            </a:extLst>
          </p:cNvPr>
          <p:cNvSpPr/>
          <p:nvPr/>
        </p:nvSpPr>
        <p:spPr>
          <a:xfrm>
            <a:off x="838200" y="681037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3200" b="1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XRM</a:t>
            </a:r>
            <a:r>
              <a:rPr lang="en-US" sz="32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</a:p>
          <a:p>
            <a:r>
              <a:rPr lang="en-US" sz="1600" dirty="0"/>
              <a:t>Discovering Environments with CROSS-RISK MINIMIZATION (XRM)</a:t>
            </a:r>
            <a:endParaRPr lang="he-IL" sz="1200" dirty="0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7" name="Rectangle 6">
            <a:hlinkClick r:id="rId2"/>
            <a:extLst>
              <a:ext uri="{FF2B5EF4-FFF2-40B4-BE49-F238E27FC236}">
                <a16:creationId xmlns:a16="http://schemas.microsoft.com/office/drawing/2014/main" id="{3A63BBDF-9D0E-4CBF-951D-DC2234FA7541}"/>
              </a:ext>
            </a:extLst>
          </p:cNvPr>
          <p:cNvSpPr/>
          <p:nvPr/>
        </p:nvSpPr>
        <p:spPr>
          <a:xfrm>
            <a:off x="1776275" y="841015"/>
            <a:ext cx="60721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u="sng" dirty="0">
                <a:solidFill>
                  <a:srgbClr val="303030"/>
                </a:solidFill>
                <a:latin typeface="-apple-system"/>
                <a:hlinkClick r:id="rId3" action="ppaction://hlinkfile"/>
              </a:rPr>
              <a:t>Paper</a:t>
            </a:r>
            <a:endParaRPr lang="en-US" sz="1400" i="0" u="sng" dirty="0">
              <a:solidFill>
                <a:srgbClr val="303030"/>
              </a:solidFill>
              <a:effectLst/>
              <a:latin typeface="-apple-system"/>
            </a:endParaRPr>
          </a:p>
        </p:txBody>
      </p:sp>
      <p:sp>
        <p:nvSpPr>
          <p:cNvPr id="8" name="Rectangle 7">
            <a:hlinkClick r:id="rId4"/>
            <a:extLst>
              <a:ext uri="{FF2B5EF4-FFF2-40B4-BE49-F238E27FC236}">
                <a16:creationId xmlns:a16="http://schemas.microsoft.com/office/drawing/2014/main" id="{5FAD82B4-052D-4122-814E-2E609547C938}"/>
              </a:ext>
            </a:extLst>
          </p:cNvPr>
          <p:cNvSpPr/>
          <p:nvPr/>
        </p:nvSpPr>
        <p:spPr>
          <a:xfrm>
            <a:off x="2376641" y="841015"/>
            <a:ext cx="5597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u="sng" dirty="0">
                <a:solidFill>
                  <a:srgbClr val="303030"/>
                </a:solidFill>
                <a:latin typeface="-apple-system"/>
                <a:hlinkClick r:id="rId5" action="ppaction://hlinkfile"/>
              </a:rPr>
              <a:t>Code</a:t>
            </a:r>
            <a:endParaRPr lang="en-US" sz="1400" i="0" u="sng" dirty="0">
              <a:solidFill>
                <a:srgbClr val="303030"/>
              </a:solidFill>
              <a:effectLst/>
              <a:latin typeface="-apple-system"/>
            </a:endParaRPr>
          </a:p>
        </p:txBody>
      </p:sp>
      <p:pic>
        <p:nvPicPr>
          <p:cNvPr id="5122" name="Picture 2" descr="Meta Research">
            <a:extLst>
              <a:ext uri="{FF2B5EF4-FFF2-40B4-BE49-F238E27FC236}">
                <a16:creationId xmlns:a16="http://schemas.microsoft.com/office/drawing/2014/main" id="{53C4AAD3-308B-4E48-ABA9-8E2E5F09A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1600" y="-150755"/>
            <a:ext cx="1562100" cy="671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9782818-9D07-4D40-A24D-CAE219BAD51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 t="6221"/>
          <a:stretch/>
        </p:blipFill>
        <p:spPr>
          <a:xfrm>
            <a:off x="1274659" y="1752600"/>
            <a:ext cx="9050013" cy="47884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B88ABF8-E0E8-40C2-B79F-69ACE6C6E605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 l="35353" t="7181" r="6537" b="11531"/>
          <a:stretch/>
        </p:blipFill>
        <p:spPr>
          <a:xfrm>
            <a:off x="4547442" y="1836173"/>
            <a:ext cx="5139483" cy="413600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0509DD0-5FD0-49C9-A2B1-AC9FCD8D9EF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878" t="22969" r="62443" b="15514"/>
          <a:stretch/>
        </p:blipFill>
        <p:spPr>
          <a:xfrm>
            <a:off x="1625601" y="2607732"/>
            <a:ext cx="3048000" cy="3141135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AA807B63-BC9B-43E0-A73B-3349FBA1D422}"/>
              </a:ext>
            </a:extLst>
          </p:cNvPr>
          <p:cNvGrpSpPr/>
          <p:nvPr/>
        </p:nvGrpSpPr>
        <p:grpSpPr>
          <a:xfrm>
            <a:off x="4419600" y="2066925"/>
            <a:ext cx="5562417" cy="3781425"/>
            <a:chOff x="4419600" y="2066925"/>
            <a:chExt cx="5562417" cy="3781425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AD0398D-2ABA-4D9A-B62A-B56FD47BEC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rcRect l="17621"/>
            <a:stretch/>
          </p:blipFill>
          <p:spPr>
            <a:xfrm>
              <a:off x="5724525" y="2066925"/>
              <a:ext cx="4257492" cy="3781425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20AC325-DBB1-45A7-BFC1-6F2A8A5D5C48}"/>
                </a:ext>
              </a:extLst>
            </p:cNvPr>
            <p:cNvSpPr/>
            <p:nvPr/>
          </p:nvSpPr>
          <p:spPr>
            <a:xfrm>
              <a:off x="4419600" y="2105025"/>
              <a:ext cx="1504950" cy="4169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D518CD75-9466-43CE-8784-C4234548C811}"/>
              </a:ext>
            </a:extLst>
          </p:cNvPr>
          <p:cNvSpPr/>
          <p:nvPr/>
        </p:nvSpPr>
        <p:spPr>
          <a:xfrm>
            <a:off x="5172075" y="3305175"/>
            <a:ext cx="4362450" cy="1640990"/>
          </a:xfrm>
          <a:custGeom>
            <a:avLst/>
            <a:gdLst>
              <a:gd name="connsiteX0" fmla="*/ 0 w 4362450"/>
              <a:gd name="connsiteY0" fmla="*/ 0 h 1640990"/>
              <a:gd name="connsiteX1" fmla="*/ 219075 w 4362450"/>
              <a:gd name="connsiteY1" fmla="*/ 381000 h 1640990"/>
              <a:gd name="connsiteX2" fmla="*/ 561975 w 4362450"/>
              <a:gd name="connsiteY2" fmla="*/ 1428750 h 1640990"/>
              <a:gd name="connsiteX3" fmla="*/ 2209800 w 4362450"/>
              <a:gd name="connsiteY3" fmla="*/ 1619250 h 1640990"/>
              <a:gd name="connsiteX4" fmla="*/ 4362450 w 4362450"/>
              <a:gd name="connsiteY4" fmla="*/ 1628775 h 1640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62450" h="1640990">
                <a:moveTo>
                  <a:pt x="0" y="0"/>
                </a:moveTo>
                <a:cubicBezTo>
                  <a:pt x="62706" y="71437"/>
                  <a:pt x="125412" y="142875"/>
                  <a:pt x="219075" y="381000"/>
                </a:cubicBezTo>
                <a:cubicBezTo>
                  <a:pt x="312738" y="619125"/>
                  <a:pt x="230188" y="1222375"/>
                  <a:pt x="561975" y="1428750"/>
                </a:cubicBezTo>
                <a:cubicBezTo>
                  <a:pt x="893762" y="1635125"/>
                  <a:pt x="1576388" y="1585913"/>
                  <a:pt x="2209800" y="1619250"/>
                </a:cubicBezTo>
                <a:cubicBezTo>
                  <a:pt x="2843212" y="1652587"/>
                  <a:pt x="3602831" y="1640681"/>
                  <a:pt x="4362450" y="1628775"/>
                </a:cubicBezTo>
              </a:path>
            </a:pathLst>
          </a:cu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6" name="Arrow: Down 15">
            <a:hlinkClick r:id="rId10" action="ppaction://hlinksldjump"/>
            <a:extLst>
              <a:ext uri="{FF2B5EF4-FFF2-40B4-BE49-F238E27FC236}">
                <a16:creationId xmlns:a16="http://schemas.microsoft.com/office/drawing/2014/main" id="{3429E7C3-2C2C-419D-BF00-E4F827E98A44}"/>
              </a:ext>
            </a:extLst>
          </p:cNvPr>
          <p:cNvSpPr/>
          <p:nvPr/>
        </p:nvSpPr>
        <p:spPr>
          <a:xfrm flipV="1">
            <a:off x="11709949" y="6354989"/>
            <a:ext cx="381000" cy="328947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A58F489-6913-4B01-A678-E86AE7C55062}"/>
              </a:ext>
            </a:extLst>
          </p:cNvPr>
          <p:cNvSpPr/>
          <p:nvPr/>
        </p:nvSpPr>
        <p:spPr>
          <a:xfrm>
            <a:off x="10950698" y="6410997"/>
            <a:ext cx="7729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Back:</a:t>
            </a:r>
            <a:endParaRPr lang="he-IL" dirty="0"/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F1470209-5AC9-4336-AC6A-6A11CABEDC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984332"/>
              </p:ext>
            </p:extLst>
          </p:nvPr>
        </p:nvGraphicFramePr>
        <p:xfrm>
          <a:off x="3141095" y="479017"/>
          <a:ext cx="1955109" cy="617196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315403">
                <a:tc gridSpan="3">
                  <a:txBody>
                    <a:bodyPr/>
                    <a:lstStyle/>
                    <a:p>
                      <a:pPr algn="l" rtl="1"/>
                      <a:endParaRPr lang="he-IL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8692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rtl="1"/>
                      <a:endParaRPr lang="he-IL" sz="9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/>
                        <a:t>Optim</a:t>
                      </a:r>
                      <a:endParaRPr lang="he-IL" sz="9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1FE"/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900" b="1" dirty="0"/>
                        <a:t>OOD</a:t>
                      </a:r>
                      <a:endParaRPr lang="he-IL" sz="9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D9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08892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542FD33-0379-46CD-9472-5327785B8948}"/>
              </a:ext>
            </a:extLst>
          </p:cNvPr>
          <p:cNvSpPr/>
          <p:nvPr/>
        </p:nvSpPr>
        <p:spPr>
          <a:xfrm>
            <a:off x="838200" y="681037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3200" b="1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XRM</a:t>
            </a:r>
            <a:r>
              <a:rPr lang="en-US" sz="32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</a:p>
          <a:p>
            <a:r>
              <a:rPr lang="en-US" sz="1600" dirty="0"/>
              <a:t>Discovering Environments with CROSS-RISK MINIMIZATION (XRM)</a:t>
            </a:r>
            <a:endParaRPr lang="he-IL" sz="1200" dirty="0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7" name="Rectangle 6">
            <a:hlinkClick r:id="rId3"/>
            <a:extLst>
              <a:ext uri="{FF2B5EF4-FFF2-40B4-BE49-F238E27FC236}">
                <a16:creationId xmlns:a16="http://schemas.microsoft.com/office/drawing/2014/main" id="{3A63BBDF-9D0E-4CBF-951D-DC2234FA7541}"/>
              </a:ext>
            </a:extLst>
          </p:cNvPr>
          <p:cNvSpPr/>
          <p:nvPr/>
        </p:nvSpPr>
        <p:spPr>
          <a:xfrm>
            <a:off x="1776275" y="841015"/>
            <a:ext cx="60721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u="sng" dirty="0">
                <a:solidFill>
                  <a:srgbClr val="303030"/>
                </a:solidFill>
                <a:latin typeface="-apple-system"/>
                <a:hlinkClick r:id="rId4" action="ppaction://hlinkfile"/>
              </a:rPr>
              <a:t>Paper</a:t>
            </a:r>
            <a:endParaRPr lang="en-US" sz="1400" i="0" u="sng" dirty="0">
              <a:solidFill>
                <a:srgbClr val="303030"/>
              </a:solidFill>
              <a:effectLst/>
              <a:latin typeface="-apple-system"/>
            </a:endParaRPr>
          </a:p>
        </p:txBody>
      </p:sp>
      <p:sp>
        <p:nvSpPr>
          <p:cNvPr id="8" name="Rectangle 7">
            <a:hlinkClick r:id="rId5"/>
            <a:extLst>
              <a:ext uri="{FF2B5EF4-FFF2-40B4-BE49-F238E27FC236}">
                <a16:creationId xmlns:a16="http://schemas.microsoft.com/office/drawing/2014/main" id="{5FAD82B4-052D-4122-814E-2E609547C938}"/>
              </a:ext>
            </a:extLst>
          </p:cNvPr>
          <p:cNvSpPr/>
          <p:nvPr/>
        </p:nvSpPr>
        <p:spPr>
          <a:xfrm>
            <a:off x="2376641" y="841015"/>
            <a:ext cx="5597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u="sng" dirty="0">
                <a:solidFill>
                  <a:srgbClr val="303030"/>
                </a:solidFill>
                <a:latin typeface="-apple-system"/>
                <a:hlinkClick r:id="rId6" action="ppaction://hlinkfile"/>
              </a:rPr>
              <a:t>Code</a:t>
            </a:r>
            <a:endParaRPr lang="en-US" sz="1400" i="0" u="sng" dirty="0">
              <a:solidFill>
                <a:srgbClr val="303030"/>
              </a:solidFill>
              <a:effectLst/>
              <a:latin typeface="-apple-system"/>
            </a:endParaRPr>
          </a:p>
        </p:txBody>
      </p:sp>
      <p:pic>
        <p:nvPicPr>
          <p:cNvPr id="5122" name="Picture 2" descr="Meta Research">
            <a:extLst>
              <a:ext uri="{FF2B5EF4-FFF2-40B4-BE49-F238E27FC236}">
                <a16:creationId xmlns:a16="http://schemas.microsoft.com/office/drawing/2014/main" id="{53C4AAD3-308B-4E48-ABA9-8E2E5F09A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1600" y="-150755"/>
            <a:ext cx="1562100" cy="671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5F8F717-C5DF-43EA-8994-B5C13868B9CA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85180" y="1672012"/>
            <a:ext cx="9783973" cy="402932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CE34D91-B10B-4926-8028-16521A9769BF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 l="25561" t="19583" r="50198"/>
          <a:stretch/>
        </p:blipFill>
        <p:spPr>
          <a:xfrm>
            <a:off x="3086100" y="2457450"/>
            <a:ext cx="2371725" cy="324026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4A460B0-4ADC-44EB-ABE5-948B8458E9A5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 r="46205" b="84591"/>
          <a:stretch/>
        </p:blipFill>
        <p:spPr>
          <a:xfrm>
            <a:off x="575510" y="1675639"/>
            <a:ext cx="5263316" cy="620865"/>
          </a:xfrm>
          <a:prstGeom prst="rect">
            <a:avLst/>
          </a:prstGeom>
        </p:spPr>
      </p:pic>
      <p:sp>
        <p:nvSpPr>
          <p:cNvPr id="9" name="Arrow: Down 8">
            <a:hlinkClick r:id="rId9" action="ppaction://hlinksldjump"/>
            <a:extLst>
              <a:ext uri="{FF2B5EF4-FFF2-40B4-BE49-F238E27FC236}">
                <a16:creationId xmlns:a16="http://schemas.microsoft.com/office/drawing/2014/main" id="{F018524F-BFFF-4E86-A770-C64221E552BB}"/>
              </a:ext>
            </a:extLst>
          </p:cNvPr>
          <p:cNvSpPr/>
          <p:nvPr/>
        </p:nvSpPr>
        <p:spPr>
          <a:xfrm flipV="1">
            <a:off x="11709949" y="6354989"/>
            <a:ext cx="381000" cy="328947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4389413-5CF9-487F-86D5-BF34B03D4AA8}"/>
              </a:ext>
            </a:extLst>
          </p:cNvPr>
          <p:cNvSpPr/>
          <p:nvPr/>
        </p:nvSpPr>
        <p:spPr>
          <a:xfrm>
            <a:off x="10950698" y="6410997"/>
            <a:ext cx="7729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Back:</a:t>
            </a:r>
            <a:endParaRPr lang="he-IL" dirty="0"/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46192A26-62BB-442A-B259-43083DE0FE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984332"/>
              </p:ext>
            </p:extLst>
          </p:nvPr>
        </p:nvGraphicFramePr>
        <p:xfrm>
          <a:off x="3141095" y="479017"/>
          <a:ext cx="1955109" cy="617196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315403">
                <a:tc gridSpan="3">
                  <a:txBody>
                    <a:bodyPr/>
                    <a:lstStyle/>
                    <a:p>
                      <a:pPr algn="l" rtl="1"/>
                      <a:endParaRPr lang="he-IL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8692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rtl="1"/>
                      <a:endParaRPr lang="he-IL" sz="9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/>
                        <a:t>Optim</a:t>
                      </a:r>
                      <a:endParaRPr lang="he-IL" sz="9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1FE"/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900" b="1" dirty="0"/>
                        <a:t>OOD</a:t>
                      </a:r>
                      <a:endParaRPr lang="he-IL" sz="9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D9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255695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542FD33-0379-46CD-9472-5327785B8948}"/>
              </a:ext>
            </a:extLst>
          </p:cNvPr>
          <p:cNvSpPr/>
          <p:nvPr/>
        </p:nvSpPr>
        <p:spPr>
          <a:xfrm>
            <a:off x="838200" y="681037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3200" b="1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XRM</a:t>
            </a:r>
            <a:r>
              <a:rPr lang="en-US" sz="32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</a:p>
          <a:p>
            <a:r>
              <a:rPr lang="en-US" sz="1600" dirty="0"/>
              <a:t>Discovering Environments with CROSS-RISK MINIMIZATION (XRM)</a:t>
            </a:r>
            <a:endParaRPr lang="he-IL" sz="1200" dirty="0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7" name="Rectangle 6">
            <a:hlinkClick r:id="rId3"/>
            <a:extLst>
              <a:ext uri="{FF2B5EF4-FFF2-40B4-BE49-F238E27FC236}">
                <a16:creationId xmlns:a16="http://schemas.microsoft.com/office/drawing/2014/main" id="{3A63BBDF-9D0E-4CBF-951D-DC2234FA7541}"/>
              </a:ext>
            </a:extLst>
          </p:cNvPr>
          <p:cNvSpPr/>
          <p:nvPr/>
        </p:nvSpPr>
        <p:spPr>
          <a:xfrm>
            <a:off x="1776275" y="841015"/>
            <a:ext cx="60721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u="sng" dirty="0">
                <a:solidFill>
                  <a:srgbClr val="303030"/>
                </a:solidFill>
                <a:latin typeface="-apple-system"/>
                <a:hlinkClick r:id="rId4" action="ppaction://hlinkfile"/>
              </a:rPr>
              <a:t>Paper</a:t>
            </a:r>
            <a:endParaRPr lang="en-US" sz="1400" i="0" u="sng" dirty="0">
              <a:solidFill>
                <a:srgbClr val="303030"/>
              </a:solidFill>
              <a:effectLst/>
              <a:latin typeface="-apple-system"/>
            </a:endParaRPr>
          </a:p>
        </p:txBody>
      </p:sp>
      <p:sp>
        <p:nvSpPr>
          <p:cNvPr id="8" name="Rectangle 7">
            <a:hlinkClick r:id="rId5"/>
            <a:extLst>
              <a:ext uri="{FF2B5EF4-FFF2-40B4-BE49-F238E27FC236}">
                <a16:creationId xmlns:a16="http://schemas.microsoft.com/office/drawing/2014/main" id="{5FAD82B4-052D-4122-814E-2E609547C938}"/>
              </a:ext>
            </a:extLst>
          </p:cNvPr>
          <p:cNvSpPr/>
          <p:nvPr/>
        </p:nvSpPr>
        <p:spPr>
          <a:xfrm>
            <a:off x="2376641" y="841015"/>
            <a:ext cx="5597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u="sng" dirty="0">
                <a:solidFill>
                  <a:srgbClr val="303030"/>
                </a:solidFill>
                <a:latin typeface="-apple-system"/>
                <a:hlinkClick r:id="rId6" action="ppaction://hlinkfile"/>
              </a:rPr>
              <a:t>Code</a:t>
            </a:r>
            <a:endParaRPr lang="en-US" sz="1400" i="0" u="sng" dirty="0">
              <a:solidFill>
                <a:srgbClr val="303030"/>
              </a:solidFill>
              <a:effectLst/>
              <a:latin typeface="-apple-system"/>
            </a:endParaRPr>
          </a:p>
        </p:txBody>
      </p:sp>
      <p:pic>
        <p:nvPicPr>
          <p:cNvPr id="5122" name="Picture 2" descr="Meta Research">
            <a:extLst>
              <a:ext uri="{FF2B5EF4-FFF2-40B4-BE49-F238E27FC236}">
                <a16:creationId xmlns:a16="http://schemas.microsoft.com/office/drawing/2014/main" id="{53C4AAD3-308B-4E48-ABA9-8E2E5F09A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1600" y="-150755"/>
            <a:ext cx="1562100" cy="671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0BF3E3B9-025C-4417-B33F-F4AC5C2AB929}"/>
              </a:ext>
            </a:extLst>
          </p:cNvPr>
          <p:cNvGrpSpPr/>
          <p:nvPr/>
        </p:nvGrpSpPr>
        <p:grpSpPr>
          <a:xfrm>
            <a:off x="1460500" y="2057400"/>
            <a:ext cx="8468355" cy="3775754"/>
            <a:chOff x="1460500" y="2057400"/>
            <a:chExt cx="8468355" cy="3775754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9A09489C-2155-4C35-AE52-4D2C26CB894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 t="20698"/>
            <a:stretch/>
          </p:blipFill>
          <p:spPr>
            <a:xfrm>
              <a:off x="1460500" y="2057400"/>
              <a:ext cx="8468355" cy="3775754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1F6A40C4-B9E3-4B9F-A538-E89C3C5DD3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50352" t="77513" r="40650" b="6882"/>
            <a:stretch/>
          </p:blipFill>
          <p:spPr>
            <a:xfrm>
              <a:off x="5724526" y="4762500"/>
              <a:ext cx="762000" cy="74295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5388F9EA-41F5-4A14-B687-CD3F39EDE3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50354" t="57803" r="40648" b="32320"/>
            <a:stretch/>
          </p:blipFill>
          <p:spPr>
            <a:xfrm>
              <a:off x="5724526" y="3822517"/>
              <a:ext cx="762000" cy="470267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6FEC5903-DB48-4DDF-8BF6-D7BAB11F3AA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50354" t="57803" r="40648" b="32320"/>
            <a:stretch/>
          </p:blipFill>
          <p:spPr>
            <a:xfrm>
              <a:off x="5694677" y="2498266"/>
              <a:ext cx="762000" cy="470267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66201EC0-1A4C-4D31-9DD7-F8F274A3FF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62613" t="38300" r="28389" b="42231"/>
            <a:stretch/>
          </p:blipFill>
          <p:spPr>
            <a:xfrm>
              <a:off x="6762751" y="2895599"/>
              <a:ext cx="762000" cy="926917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55E4E9DC-0872-4D9D-99E1-A8FC083AE5C4}"/>
                </a:ext>
              </a:extLst>
            </p:cNvPr>
            <p:cNvSpPr/>
            <p:nvPr/>
          </p:nvSpPr>
          <p:spPr>
            <a:xfrm>
              <a:off x="9324975" y="5391150"/>
              <a:ext cx="523875" cy="36195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24DA483-26EC-4E5D-9892-5697FE6ED545}"/>
                  </a:ext>
                </a:extLst>
              </p:cNvPr>
              <p:cNvSpPr txBox="1"/>
              <p:nvPr/>
            </p:nvSpPr>
            <p:spPr>
              <a:xfrm>
                <a:off x="4159514" y="6043953"/>
                <a:ext cx="3130024" cy="517834"/>
              </a:xfrm>
              <a:prstGeom prst="rect">
                <a:avLst/>
              </a:prstGeom>
              <a:solidFill>
                <a:srgbClr val="F7F7F7"/>
              </a:solidFill>
              <a:ln>
                <a:solidFill>
                  <a:schemeClr val="tx1"/>
                </a:solidFill>
              </a:ln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lang="en-US" b="1" i="0" smtClean="0">
                                  <a:latin typeface="Cambria Math" panose="02040503050406030204" pitchFamily="18" charset="0"/>
                                </a:rPr>
                                <m:t>𝐦𝐢𝐧</m:t>
                              </m:r>
                            </m:e>
                            <m:lim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func>
                                <m:func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limLow>
                                    <m:limLowPr>
                                      <m:ctrlP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a:rPr lang="en-US" b="1" i="0" smtClean="0">
                                          <a:latin typeface="Cambria Math" panose="02040503050406030204" pitchFamily="18" charset="0"/>
                                        </a:rPr>
                                        <m:t>𝐦𝐚𝐱</m:t>
                                      </m:r>
                                    </m:e>
                                    <m:lim>
                                      <m:sSub>
                                        <m:sSubPr>
                                          <m:ctrlPr>
                                            <a:rPr lang="en-US" b="1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1" smtClean="0">
                                              <a:latin typeface="Cambria Math" panose="02040503050406030204" pitchFamily="18" charset="0"/>
                                            </a:rPr>
                                            <m:t>𝑷</m:t>
                                          </m:r>
                                        </m:e>
                                        <m:sub>
                                          <m:r>
                                            <a:rPr lang="en-US" b="1" i="1" smtClean="0">
                                              <a:latin typeface="Cambria Math" panose="02040503050406030204" pitchFamily="18" charset="0"/>
                                            </a:rPr>
                                            <m:t>𝒈</m:t>
                                          </m:r>
                                        </m:sub>
                                      </m:sSub>
                                      <m: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  <m:t>∈</m:t>
                                      </m:r>
                                      <m: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  <m:t>𝑷</m:t>
                                      </m:r>
                                    </m:lim>
                                  </m:limLow>
                                </m:fName>
                                <m:e>
                                  <m:r>
                                    <a:rPr lang="en-US" b="1" i="0" smtClean="0">
                                      <a:latin typeface="Cambria Math" panose="02040503050406030204" pitchFamily="18" charset="0"/>
                                    </a:rPr>
                                    <m:t>𝐄</m:t>
                                  </m:r>
                                </m:e>
                              </m:func>
                            </m:e>
                            <m:sub>
                              <m:d>
                                <m:d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</m:d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~</m:t>
                              </m:r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𝑷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𝒈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𝒍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he-IL" b="1" dirty="0"/>
              </a:p>
            </p:txBody>
          </p:sp>
        </mc:Choice>
        <mc:Fallback xmlns:p14="http://schemas.microsoft.com/office/powerpoint/2010/main" xmlns:a16="http://schemas.microsoft.com/office/drawing/2014/main"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24DA483-26EC-4E5D-9892-5697FE6ED5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9514" y="6043953"/>
                <a:ext cx="3130024" cy="51783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Arrow: Down 15">
            <a:hlinkClick r:id="rId12" action="ppaction://hlinksldjump"/>
            <a:extLst>
              <a:ext uri="{FF2B5EF4-FFF2-40B4-BE49-F238E27FC236}">
                <a16:creationId xmlns:a16="http://schemas.microsoft.com/office/drawing/2014/main" id="{AA495EAB-E60B-407E-B01A-2324FDD9057D}"/>
              </a:ext>
            </a:extLst>
          </p:cNvPr>
          <p:cNvSpPr/>
          <p:nvPr/>
        </p:nvSpPr>
        <p:spPr>
          <a:xfrm flipV="1">
            <a:off x="11709949" y="6354989"/>
            <a:ext cx="381000" cy="328947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3894282-D8D9-4454-A4ED-BCB2009550ED}"/>
              </a:ext>
            </a:extLst>
          </p:cNvPr>
          <p:cNvSpPr/>
          <p:nvPr/>
        </p:nvSpPr>
        <p:spPr>
          <a:xfrm>
            <a:off x="10950698" y="6410997"/>
            <a:ext cx="7729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Back:</a:t>
            </a:r>
            <a:endParaRPr lang="he-IL" dirty="0"/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246B2409-F3F8-4C16-90BD-FCE62E20FF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984332"/>
              </p:ext>
            </p:extLst>
          </p:nvPr>
        </p:nvGraphicFramePr>
        <p:xfrm>
          <a:off x="3141095" y="479017"/>
          <a:ext cx="1955109" cy="617196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315403">
                <a:tc gridSpan="3">
                  <a:txBody>
                    <a:bodyPr/>
                    <a:lstStyle/>
                    <a:p>
                      <a:pPr algn="l" rtl="1"/>
                      <a:endParaRPr lang="he-IL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8692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rtl="1"/>
                      <a:endParaRPr lang="he-IL" sz="9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/>
                        <a:t>Optim</a:t>
                      </a:r>
                      <a:endParaRPr lang="he-IL" sz="9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1FE"/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900" b="1" dirty="0"/>
                        <a:t>OOD</a:t>
                      </a:r>
                      <a:endParaRPr lang="he-IL" sz="9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D9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95282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542FD33-0379-46CD-9472-5327785B8948}"/>
              </a:ext>
            </a:extLst>
          </p:cNvPr>
          <p:cNvSpPr/>
          <p:nvPr/>
        </p:nvSpPr>
        <p:spPr>
          <a:xfrm>
            <a:off x="1104900" y="3094036"/>
            <a:ext cx="101092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800" b="1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6786005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EBD3812-4D6C-49A1-ADEC-B413BB671ED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2021568"/>
                <a:ext cx="10515600" cy="4351338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sz="1800" dirty="0">
                    <a:latin typeface="Lucida Sans Unicode" panose="020B0602030504020204" pitchFamily="34" charset="0"/>
                    <a:cs typeface="Lucida Sans Unicode" panose="020B0602030504020204" pitchFamily="34" charset="0"/>
                  </a:rPr>
                  <a:t>Problem: </a:t>
                </a:r>
                <a:br>
                  <a:rPr lang="en-US" sz="1800" dirty="0">
                    <a:latin typeface="Lucida Sans Unicode" panose="020B0602030504020204" pitchFamily="34" charset="0"/>
                    <a:cs typeface="Lucida Sans Unicode" panose="020B0602030504020204" pitchFamily="34" charset="0"/>
                  </a:rPr>
                </a:br>
                <a:br>
                  <a:rPr lang="en-US" sz="1800" dirty="0">
                    <a:latin typeface="Lucida Sans Unicode" panose="020B0602030504020204" pitchFamily="34" charset="0"/>
                    <a:cs typeface="Lucida Sans Unicode" panose="020B0602030504020204" pitchFamily="34" charset="0"/>
                  </a:rPr>
                </a:br>
                <a:r>
                  <a:rPr lang="en-US" sz="1800" dirty="0">
                    <a:latin typeface="Lucida Sans Unicode" panose="020B0602030504020204" pitchFamily="34" charset="0"/>
                    <a:cs typeface="Lucida Sans Unicode" panose="020B0602030504020204" pitchFamily="34" charset="0"/>
                  </a:rPr>
                  <a:t>Transformers excel in </a:t>
                </a:r>
                <a:r>
                  <a:rPr lang="en-US" sz="1800" b="1" u="sng" dirty="0">
                    <a:solidFill>
                      <a:srgbClr val="00B050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rPr>
                  <a:t>NLP </a:t>
                </a:r>
                <a14:m>
                  <m:oMath xmlns:m="http://schemas.openxmlformats.org/officeDocument/2006/math">
                    <m:r>
                      <a:rPr lang="en-US" sz="1800" b="1" i="1" u="sng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Lucida Sans Unicode" panose="020B0602030504020204" pitchFamily="34" charset="0"/>
                      </a:rPr>
                      <m:t>↑</m:t>
                    </m:r>
                  </m:oMath>
                </a14:m>
                <a:r>
                  <a:rPr lang="en-US" sz="1800" b="1" dirty="0">
                    <a:solidFill>
                      <a:schemeClr val="tx1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rPr>
                  <a:t> </a:t>
                </a:r>
                <a:r>
                  <a:rPr lang="en-US" sz="1800" dirty="0">
                    <a:latin typeface="Lucida Sans Unicode" panose="020B0602030504020204" pitchFamily="34" charset="0"/>
                    <a:cs typeface="Lucida Sans Unicode" panose="020B0602030504020204" pitchFamily="34" charset="0"/>
                  </a:rPr>
                  <a:t>and </a:t>
                </a:r>
                <a:r>
                  <a:rPr lang="en-US" sz="1800" b="1" u="sng" dirty="0">
                    <a:solidFill>
                      <a:srgbClr val="00B050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rPr>
                  <a:t>computer vision </a:t>
                </a:r>
                <a14:m>
                  <m:oMath xmlns:m="http://schemas.openxmlformats.org/officeDocument/2006/math">
                    <m:r>
                      <a:rPr lang="en-US" sz="1800" b="1" i="1" u="sng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Lucida Sans Unicode" panose="020B0602030504020204" pitchFamily="34" charset="0"/>
                      </a:rPr>
                      <m:t>↑</m:t>
                    </m:r>
                  </m:oMath>
                </a14:m>
                <a:r>
                  <a:rPr lang="en-US" sz="1800" b="1" u="sng" dirty="0">
                    <a:solidFill>
                      <a:srgbClr val="00B050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rPr>
                  <a:t> </a:t>
                </a:r>
                <a:r>
                  <a:rPr lang="en-US" sz="1800" dirty="0">
                    <a:latin typeface="Lucida Sans Unicode" panose="020B0602030504020204" pitchFamily="34" charset="0"/>
                    <a:cs typeface="Lucida Sans Unicode" panose="020B0602030504020204" pitchFamily="34" charset="0"/>
                  </a:rPr>
                  <a:t>but underperform in multivariate </a:t>
                </a:r>
                <a:r>
                  <a:rPr lang="en-US" sz="1800" b="1" u="sng" dirty="0">
                    <a:solidFill>
                      <a:srgbClr val="FF0000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rPr>
                  <a:t>time sires</a:t>
                </a:r>
                <a:r>
                  <a:rPr lang="en-US" sz="1800" b="1" u="sng" dirty="0">
                    <a:solidFill>
                      <a:srgbClr val="FF0000"/>
                    </a:solidFill>
                    <a:ea typeface="Cambria Math" panose="02040503050406030204" pitchFamily="18" charset="0"/>
                    <a:cs typeface="Lucida Sans Unicode" panose="020B0602030504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800" b="1" i="1" u="sng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Lucida Sans Unicode" panose="020B0602030504020204" pitchFamily="34" charset="0"/>
                      </a:rPr>
                      <m:t>↓</m:t>
                    </m:r>
                  </m:oMath>
                </a14:m>
                <a:r>
                  <a:rPr lang="en-US" sz="1800" b="1" u="sng" dirty="0">
                    <a:solidFill>
                      <a:srgbClr val="FF0000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rPr>
                  <a:t> </a:t>
                </a:r>
                <a:r>
                  <a:rPr lang="en-US" sz="1800" dirty="0">
                    <a:latin typeface="Lucida Sans Unicode" panose="020B0602030504020204" pitchFamily="34" charset="0"/>
                    <a:cs typeface="Lucida Sans Unicode" panose="020B0602030504020204" pitchFamily="34" charset="0"/>
                  </a:rPr>
                  <a:t>forecasting compared to simpler models. </a:t>
                </a:r>
              </a:p>
              <a:p>
                <a:endParaRPr lang="en-US" sz="1800" dirty="0">
                  <a:latin typeface="Lucida Sans Unicode" panose="020B0602030504020204" pitchFamily="34" charset="0"/>
                  <a:cs typeface="Lucida Sans Unicode" panose="020B0602030504020204" pitchFamily="34" charset="0"/>
                </a:endParaRPr>
              </a:p>
              <a:p>
                <a:r>
                  <a:rPr lang="en-US" sz="1800" dirty="0">
                    <a:latin typeface="Lucida Sans Unicode" panose="020B0602030504020204" pitchFamily="34" charset="0"/>
                    <a:cs typeface="Lucida Sans Unicode" panose="020B0602030504020204" pitchFamily="34" charset="0"/>
                  </a:rPr>
                  <a:t>Key Finding: </a:t>
                </a:r>
                <a:br>
                  <a:rPr lang="en-US" sz="1800" dirty="0">
                    <a:latin typeface="Lucida Sans Unicode" panose="020B0602030504020204" pitchFamily="34" charset="0"/>
                    <a:cs typeface="Lucida Sans Unicode" panose="020B0602030504020204" pitchFamily="34" charset="0"/>
                  </a:rPr>
                </a:br>
                <a:br>
                  <a:rPr lang="en-US" sz="1800" dirty="0">
                    <a:latin typeface="Lucida Sans Unicode" panose="020B0602030504020204" pitchFamily="34" charset="0"/>
                    <a:cs typeface="Lucida Sans Unicode" panose="020B0602030504020204" pitchFamily="34" charset="0"/>
                  </a:rPr>
                </a:br>
                <a:r>
                  <a:rPr lang="en-US" sz="1800" dirty="0">
                    <a:latin typeface="Lucida Sans Unicode" panose="020B0602030504020204" pitchFamily="34" charset="0"/>
                    <a:cs typeface="Lucida Sans Unicode" panose="020B0602030504020204" pitchFamily="34" charset="0"/>
                  </a:rPr>
                  <a:t>Transformers struggle to converge on true solutions in linear forecasting problems due to </a:t>
                </a:r>
                <a:r>
                  <a:rPr lang="en-US" sz="1800" b="1" u="sng" dirty="0">
                    <a:latin typeface="Lucida Sans Unicode" panose="020B0602030504020204" pitchFamily="34" charset="0"/>
                    <a:cs typeface="Lucida Sans Unicode" panose="020B0602030504020204" pitchFamily="34" charset="0"/>
                  </a:rPr>
                  <a:t>attention mechanisms limiting generalization</a:t>
                </a:r>
                <a:r>
                  <a:rPr lang="en-US" sz="1800" dirty="0">
                    <a:latin typeface="Lucida Sans Unicode" panose="020B0602030504020204" pitchFamily="34" charset="0"/>
                    <a:cs typeface="Lucida Sans Unicode" panose="020B0602030504020204" pitchFamily="34" charset="0"/>
                  </a:rPr>
                  <a:t>. </a:t>
                </a:r>
              </a:p>
              <a:p>
                <a:endParaRPr lang="en-US" sz="1800" dirty="0">
                  <a:latin typeface="Lucida Sans Unicode" panose="020B0602030504020204" pitchFamily="34" charset="0"/>
                  <a:cs typeface="Lucida Sans Unicode" panose="020B0602030504020204" pitchFamily="34" charset="0"/>
                </a:endParaRPr>
              </a:p>
              <a:p>
                <a:r>
                  <a:rPr lang="en-US" sz="1800" dirty="0">
                    <a:latin typeface="Lucida Sans Unicode" panose="020B0602030504020204" pitchFamily="34" charset="0"/>
                    <a:cs typeface="Lucida Sans Unicode" panose="020B0602030504020204" pitchFamily="34" charset="0"/>
                  </a:rPr>
                  <a:t>Solution: </a:t>
                </a:r>
                <a:br>
                  <a:rPr lang="en-US" sz="1800" dirty="0">
                    <a:latin typeface="Lucida Sans Unicode" panose="020B0602030504020204" pitchFamily="34" charset="0"/>
                    <a:cs typeface="Lucida Sans Unicode" panose="020B0602030504020204" pitchFamily="34" charset="0"/>
                  </a:rPr>
                </a:br>
                <a:br>
                  <a:rPr lang="en-US" sz="1800" dirty="0">
                    <a:latin typeface="Lucida Sans Unicode" panose="020B0602030504020204" pitchFamily="34" charset="0"/>
                    <a:cs typeface="Lucida Sans Unicode" panose="020B0602030504020204" pitchFamily="34" charset="0"/>
                  </a:rPr>
                </a:br>
                <a:r>
                  <a:rPr lang="en-US" sz="1800" dirty="0">
                    <a:latin typeface="Lucida Sans Unicode" panose="020B0602030504020204" pitchFamily="34" charset="0"/>
                    <a:cs typeface="Lucida Sans Unicode" panose="020B0602030504020204" pitchFamily="34" charset="0"/>
                  </a:rPr>
                  <a:t>Introduction of a shallow, lightweight transformer model optimized with </a:t>
                </a:r>
                <a:r>
                  <a:rPr lang="en-US" sz="1800" b="1" u="sng" dirty="0">
                    <a:latin typeface="Lucida Sans Unicode" panose="020B0602030504020204" pitchFamily="34" charset="0"/>
                    <a:cs typeface="Lucida Sans Unicode" panose="020B0602030504020204" pitchFamily="34" charset="0"/>
                  </a:rPr>
                  <a:t>Sharpness-Aware Minimization </a:t>
                </a:r>
                <a:r>
                  <a:rPr lang="en-US" sz="1800" b="1" dirty="0">
                    <a:latin typeface="Lucida Sans Unicode" panose="020B0602030504020204" pitchFamily="34" charset="0"/>
                    <a:cs typeface="Lucida Sans Unicode" panose="020B0602030504020204" pitchFamily="34" charset="0"/>
                  </a:rPr>
                  <a:t>(SAM)</a:t>
                </a:r>
                <a:r>
                  <a:rPr lang="en-US" sz="1800" dirty="0">
                    <a:latin typeface="Lucida Sans Unicode" panose="020B0602030504020204" pitchFamily="34" charset="0"/>
                    <a:cs typeface="Lucida Sans Unicode" panose="020B0602030504020204" pitchFamily="34" charset="0"/>
                  </a:rPr>
                  <a:t>. </a:t>
                </a:r>
              </a:p>
              <a:p>
                <a:endParaRPr lang="en-US" sz="1800" dirty="0">
                  <a:latin typeface="Lucida Sans Unicode" panose="020B0602030504020204" pitchFamily="34" charset="0"/>
                  <a:cs typeface="Lucida Sans Unicode" panose="020B0602030504020204" pitchFamily="34" charset="0"/>
                </a:endParaRPr>
              </a:p>
              <a:p>
                <a:r>
                  <a:rPr lang="en-US" sz="1800" dirty="0">
                    <a:latin typeface="Lucida Sans Unicode" panose="020B0602030504020204" pitchFamily="34" charset="0"/>
                    <a:cs typeface="Lucida Sans Unicode" panose="020B0602030504020204" pitchFamily="34" charset="0"/>
                  </a:rPr>
                  <a:t>Impact: </a:t>
                </a:r>
                <a:br>
                  <a:rPr lang="en-US" sz="1800" dirty="0">
                    <a:latin typeface="Lucida Sans Unicode" panose="020B0602030504020204" pitchFamily="34" charset="0"/>
                    <a:cs typeface="Lucida Sans Unicode" panose="020B0602030504020204" pitchFamily="34" charset="0"/>
                  </a:rPr>
                </a:br>
                <a:br>
                  <a:rPr lang="en-US" sz="1800" dirty="0">
                    <a:latin typeface="Lucida Sans Unicode" panose="020B0602030504020204" pitchFamily="34" charset="0"/>
                    <a:cs typeface="Lucida Sans Unicode" panose="020B0602030504020204" pitchFamily="34" charset="0"/>
                  </a:rPr>
                </a:br>
                <a:r>
                  <a:rPr lang="en-US" sz="1800" dirty="0" err="1">
                    <a:latin typeface="Lucida Sans Unicode" panose="020B0602030504020204" pitchFamily="34" charset="0"/>
                    <a:cs typeface="Lucida Sans Unicode" panose="020B0602030504020204" pitchFamily="34" charset="0"/>
                  </a:rPr>
                  <a:t>SAMformer</a:t>
                </a:r>
                <a:r>
                  <a:rPr lang="en-US" sz="1800" dirty="0">
                    <a:latin typeface="Lucida Sans Unicode" panose="020B0602030504020204" pitchFamily="34" charset="0"/>
                    <a:cs typeface="Lucida Sans Unicode" panose="020B0602030504020204" pitchFamily="34" charset="0"/>
                  </a:rPr>
                  <a:t> matches the performance of larger models like </a:t>
                </a:r>
                <a:r>
                  <a:rPr lang="en-US" sz="1800" b="1" u="sng" dirty="0">
                    <a:latin typeface="Lucida Sans Unicode" panose="020B0602030504020204" pitchFamily="34" charset="0"/>
                    <a:cs typeface="Lucida Sans Unicode" panose="020B0602030504020204" pitchFamily="34" charset="0"/>
                  </a:rPr>
                  <a:t>MOIRAI</a:t>
                </a:r>
                <a:r>
                  <a:rPr lang="en-US" sz="1800" dirty="0">
                    <a:latin typeface="Lucida Sans Unicode" panose="020B0602030504020204" pitchFamily="34" charset="0"/>
                    <a:cs typeface="Lucida Sans Unicode" panose="020B0602030504020204" pitchFamily="34" charset="0"/>
                  </a:rPr>
                  <a:t> with significantly fewer parameters.</a:t>
                </a:r>
                <a:endParaRPr lang="he-IL" sz="1800" dirty="0">
                  <a:latin typeface="Lucida Sans Unicode" panose="020B0602030504020204" pitchFamily="34" charset="0"/>
                  <a:cs typeface="Lucida Sans Unicode" panose="020B0602030504020204" pitchFamily="34" charset="0"/>
                </a:endParaRPr>
              </a:p>
            </p:txBody>
          </p:sp>
        </mc:Choice>
        <mc:Fallback xmlns:p14="http://schemas.microsoft.com/office/powerpoint/2010/main" xmlns:a16="http://schemas.microsoft.com/office/drawing/2014/main"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EBD3812-4D6C-49A1-ADEC-B413BB671ED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021568"/>
                <a:ext cx="10515600" cy="4351338"/>
              </a:xfrm>
              <a:blipFill>
                <a:blip r:embed="rId2"/>
                <a:stretch>
                  <a:fillRect l="-290" t="-1964" b="-1262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A542FD33-0379-46CD-9472-5327785B8948}"/>
              </a:ext>
            </a:extLst>
          </p:cNvPr>
          <p:cNvSpPr/>
          <p:nvPr/>
        </p:nvSpPr>
        <p:spPr>
          <a:xfrm>
            <a:off x="838200" y="681037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3200" b="1" dirty="0" err="1">
                <a:latin typeface="Lucida Sans Unicode" panose="020B0602030504020204" pitchFamily="34" charset="0"/>
                <a:cs typeface="Lucida Sans Unicode" panose="020B0602030504020204" pitchFamily="34" charset="0"/>
              </a:rPr>
              <a:t>SAMformer</a:t>
            </a:r>
            <a:r>
              <a:rPr lang="en-US" sz="32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</a:p>
          <a:p>
            <a:r>
              <a:rPr lang="en-US" sz="16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Unlocking the Potential of Transformers in Time Series</a:t>
            </a:r>
          </a:p>
          <a:p>
            <a:r>
              <a:rPr lang="en-US" sz="1200" dirty="0"/>
              <a:t>[Forecasting with Sharpness-Aware Minimization and Channel-Wise Attention]</a:t>
            </a:r>
            <a:endParaRPr lang="he-IL" sz="1200" dirty="0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7" name="Rectangle 6">
            <a:hlinkClick r:id="rId3"/>
            <a:extLst>
              <a:ext uri="{FF2B5EF4-FFF2-40B4-BE49-F238E27FC236}">
                <a16:creationId xmlns:a16="http://schemas.microsoft.com/office/drawing/2014/main" id="{3A63BBDF-9D0E-4CBF-951D-DC2234FA7541}"/>
              </a:ext>
            </a:extLst>
          </p:cNvPr>
          <p:cNvSpPr/>
          <p:nvPr/>
        </p:nvSpPr>
        <p:spPr>
          <a:xfrm>
            <a:off x="3160575" y="841015"/>
            <a:ext cx="60721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u="sng" dirty="0">
                <a:solidFill>
                  <a:srgbClr val="303030"/>
                </a:solidFill>
                <a:latin typeface="-apple-system"/>
                <a:hlinkClick r:id="rId4" action="ppaction://hlinkfile"/>
              </a:rPr>
              <a:t>Paper</a:t>
            </a:r>
            <a:endParaRPr lang="en-US" sz="1400" i="0" u="sng" dirty="0">
              <a:solidFill>
                <a:srgbClr val="303030"/>
              </a:solidFill>
              <a:effectLst/>
              <a:latin typeface="-apple-system"/>
            </a:endParaRPr>
          </a:p>
        </p:txBody>
      </p:sp>
      <p:sp>
        <p:nvSpPr>
          <p:cNvPr id="8" name="Rectangle 7">
            <a:hlinkClick r:id="rId5"/>
            <a:extLst>
              <a:ext uri="{FF2B5EF4-FFF2-40B4-BE49-F238E27FC236}">
                <a16:creationId xmlns:a16="http://schemas.microsoft.com/office/drawing/2014/main" id="{5FAD82B4-052D-4122-814E-2E609547C938}"/>
              </a:ext>
            </a:extLst>
          </p:cNvPr>
          <p:cNvSpPr/>
          <p:nvPr/>
        </p:nvSpPr>
        <p:spPr>
          <a:xfrm>
            <a:off x="3760941" y="841015"/>
            <a:ext cx="5597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u="sng" dirty="0">
                <a:solidFill>
                  <a:srgbClr val="303030"/>
                </a:solidFill>
                <a:latin typeface="-apple-system"/>
                <a:hlinkClick r:id="rId6" action="ppaction://hlinkfile"/>
              </a:rPr>
              <a:t>Code</a:t>
            </a:r>
            <a:endParaRPr lang="en-US" sz="1400" i="0" u="sng" dirty="0">
              <a:solidFill>
                <a:srgbClr val="303030"/>
              </a:solidFill>
              <a:effectLst/>
              <a:latin typeface="-apple-system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7517ABC-D9E5-4F47-A55A-FD99B79EFCA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10990" y="126013"/>
            <a:ext cx="3008615" cy="17396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Arrow: Down 8">
            <a:hlinkClick r:id="rId8" action="ppaction://hlinksldjump"/>
            <a:extLst>
              <a:ext uri="{FF2B5EF4-FFF2-40B4-BE49-F238E27FC236}">
                <a16:creationId xmlns:a16="http://schemas.microsoft.com/office/drawing/2014/main" id="{4CE88EAE-30F9-4853-B6FB-3485AF213C7E}"/>
              </a:ext>
            </a:extLst>
          </p:cNvPr>
          <p:cNvSpPr/>
          <p:nvPr/>
        </p:nvSpPr>
        <p:spPr>
          <a:xfrm flipV="1">
            <a:off x="11709949" y="6354989"/>
            <a:ext cx="381000" cy="328947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8A50F10-7BAC-413B-8625-230ED5568277}"/>
              </a:ext>
            </a:extLst>
          </p:cNvPr>
          <p:cNvSpPr/>
          <p:nvPr/>
        </p:nvSpPr>
        <p:spPr>
          <a:xfrm>
            <a:off x="10950698" y="6410997"/>
            <a:ext cx="7729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Back:</a:t>
            </a:r>
            <a:endParaRPr lang="he-IL" dirty="0"/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EAE790F1-AA8C-4769-B9B4-7294FCC961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6904959"/>
              </p:ext>
            </p:extLst>
          </p:nvPr>
        </p:nvGraphicFramePr>
        <p:xfrm>
          <a:off x="4368159" y="497492"/>
          <a:ext cx="1955109" cy="566839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315403">
                <a:tc gridSpan="3">
                  <a:txBody>
                    <a:bodyPr/>
                    <a:lstStyle/>
                    <a:p>
                      <a:pPr algn="l" rtl="1"/>
                      <a:endParaRPr lang="he-IL" sz="14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8692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marL="0" marR="0" lvl="0" indent="0" algn="l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/>
                        <a:t>Optim</a:t>
                      </a:r>
                      <a:endParaRPr lang="he-IL" sz="9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1FE"/>
                    </a:solidFill>
                  </a:tcPr>
                </a:tc>
                <a:tc>
                  <a:txBody>
                    <a:bodyPr/>
                    <a:lstStyle/>
                    <a:p>
                      <a:pPr algn="l" rtl="1"/>
                      <a:r>
                        <a:rPr lang="en-US" sz="900" b="1" dirty="0"/>
                        <a:t>Transfor</a:t>
                      </a:r>
                      <a:endParaRPr lang="he-IL" sz="9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/>
                        <a:t>Timeseries</a:t>
                      </a:r>
                      <a:endParaRPr lang="he-IL" sz="900" b="1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43480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542FD33-0379-46CD-9472-5327785B8948}"/>
              </a:ext>
            </a:extLst>
          </p:cNvPr>
          <p:cNvSpPr/>
          <p:nvPr/>
        </p:nvSpPr>
        <p:spPr>
          <a:xfrm>
            <a:off x="838200" y="681037"/>
            <a:ext cx="6096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3200" b="1" dirty="0" err="1">
                <a:latin typeface="Lucida Sans Unicode" panose="020B0602030504020204" pitchFamily="34" charset="0"/>
                <a:cs typeface="Lucida Sans Unicode" panose="020B0602030504020204" pitchFamily="34" charset="0"/>
              </a:rPr>
              <a:t>SAMformer</a:t>
            </a:r>
            <a:r>
              <a:rPr lang="en-US" sz="32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</a:p>
        </p:txBody>
      </p:sp>
      <p:sp>
        <p:nvSpPr>
          <p:cNvPr id="7" name="Rectangle 6">
            <a:hlinkClick r:id="rId2"/>
            <a:extLst>
              <a:ext uri="{FF2B5EF4-FFF2-40B4-BE49-F238E27FC236}">
                <a16:creationId xmlns:a16="http://schemas.microsoft.com/office/drawing/2014/main" id="{3A63BBDF-9D0E-4CBF-951D-DC2234FA7541}"/>
              </a:ext>
            </a:extLst>
          </p:cNvPr>
          <p:cNvSpPr/>
          <p:nvPr/>
        </p:nvSpPr>
        <p:spPr>
          <a:xfrm>
            <a:off x="3160575" y="841015"/>
            <a:ext cx="60721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u="sng" dirty="0">
                <a:solidFill>
                  <a:srgbClr val="303030"/>
                </a:solidFill>
                <a:latin typeface="-apple-system"/>
                <a:hlinkClick r:id="rId3" action="ppaction://hlinkfile"/>
              </a:rPr>
              <a:t>Paper</a:t>
            </a:r>
            <a:endParaRPr lang="en-US" sz="1400" i="0" u="sng" dirty="0">
              <a:solidFill>
                <a:srgbClr val="303030"/>
              </a:solidFill>
              <a:effectLst/>
              <a:latin typeface="-apple-system"/>
            </a:endParaRPr>
          </a:p>
        </p:txBody>
      </p:sp>
      <p:sp>
        <p:nvSpPr>
          <p:cNvPr id="8" name="Rectangle 7">
            <a:hlinkClick r:id="rId4"/>
            <a:extLst>
              <a:ext uri="{FF2B5EF4-FFF2-40B4-BE49-F238E27FC236}">
                <a16:creationId xmlns:a16="http://schemas.microsoft.com/office/drawing/2014/main" id="{5FAD82B4-052D-4122-814E-2E609547C938}"/>
              </a:ext>
            </a:extLst>
          </p:cNvPr>
          <p:cNvSpPr/>
          <p:nvPr/>
        </p:nvSpPr>
        <p:spPr>
          <a:xfrm>
            <a:off x="3760941" y="841015"/>
            <a:ext cx="5597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u="sng" dirty="0">
                <a:solidFill>
                  <a:srgbClr val="303030"/>
                </a:solidFill>
                <a:latin typeface="-apple-system"/>
                <a:hlinkClick r:id="rId5" action="ppaction://hlinkfile"/>
              </a:rPr>
              <a:t>Code</a:t>
            </a:r>
            <a:endParaRPr lang="en-US" sz="1400" i="0" u="sng" dirty="0">
              <a:solidFill>
                <a:srgbClr val="303030"/>
              </a:solidFill>
              <a:effectLst/>
              <a:latin typeface="-apple-system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21742AB-5F72-4A41-AF98-35BEDDB124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1704"/>
            <a:ext cx="10515600" cy="5308846"/>
          </a:xfrm>
        </p:spPr>
        <p:txBody>
          <a:bodyPr>
            <a:normAutofit/>
          </a:bodyPr>
          <a:lstStyle/>
          <a:p>
            <a:r>
              <a:rPr lang="en-US" sz="18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Sharpness-Aware Minimization (SAM): SAM is employed during optimization to help the model escape sharp local minima, leading to better generalization. </a:t>
            </a:r>
          </a:p>
          <a:p>
            <a:endParaRPr lang="en-US" sz="1800" dirty="0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6ACF1FF-1CA2-4E65-ADFD-CD90B4FBB42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4941" t="13543" r="13966" b="18564"/>
          <a:stretch/>
        </p:blipFill>
        <p:spPr>
          <a:xfrm>
            <a:off x="5690922" y="5847923"/>
            <a:ext cx="4440024" cy="653471"/>
          </a:xfrm>
          <a:prstGeom prst="rect">
            <a:avLst/>
          </a:prstGeom>
        </p:spPr>
      </p:pic>
      <p:pic>
        <p:nvPicPr>
          <p:cNvPr id="4098" name="Picture 2" descr="Illustration of flat and sharp minima. The flat minimum is robust to... |  Download Scientific Diagram">
            <a:extLst>
              <a:ext uri="{FF2B5EF4-FFF2-40B4-BE49-F238E27FC236}">
                <a16:creationId xmlns:a16="http://schemas.microsoft.com/office/drawing/2014/main" id="{D4706219-ACF2-4EAC-8798-FF4D7308AD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57"/>
          <a:stretch/>
        </p:blipFill>
        <p:spPr bwMode="auto">
          <a:xfrm>
            <a:off x="6442200" y="2692741"/>
            <a:ext cx="2937469" cy="267602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C932FD85-C5E8-47AB-B743-18F2B9B3F2CC}"/>
              </a:ext>
            </a:extLst>
          </p:cNvPr>
          <p:cNvSpPr/>
          <p:nvPr/>
        </p:nvSpPr>
        <p:spPr>
          <a:xfrm>
            <a:off x="8186389" y="4290445"/>
            <a:ext cx="562124" cy="413032"/>
          </a:xfrm>
          <a:prstGeom prst="ellipse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A6E5D97-9494-4598-9874-27D6171F285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745" r="4364"/>
          <a:stretch/>
        </p:blipFill>
        <p:spPr>
          <a:xfrm>
            <a:off x="1875932" y="2692742"/>
            <a:ext cx="3299383" cy="26760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3DF1C74-48F8-4A74-9C93-E326CF6C8AC5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clrChange>
              <a:clrFrom>
                <a:srgbClr val="EFF7FF"/>
              </a:clrFrom>
              <a:clrTo>
                <a:srgbClr val="EFF7FF">
                  <a:alpha val="0"/>
                </a:srgbClr>
              </a:clrTo>
            </a:clrChange>
          </a:blip>
          <a:srcRect b="8832"/>
          <a:stretch/>
        </p:blipFill>
        <p:spPr>
          <a:xfrm>
            <a:off x="0" y="99626"/>
            <a:ext cx="1817914" cy="400050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E719A8E8-F200-4F93-A06D-AEED6BD27527}"/>
              </a:ext>
            </a:extLst>
          </p:cNvPr>
          <p:cNvSpPr/>
          <p:nvPr/>
        </p:nvSpPr>
        <p:spPr>
          <a:xfrm>
            <a:off x="8186389" y="3429000"/>
            <a:ext cx="562124" cy="413032"/>
          </a:xfrm>
          <a:prstGeom prst="ellipse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A63D3D9-3692-4409-A40E-0DB78A87B6A2}"/>
              </a:ext>
            </a:extLst>
          </p:cNvPr>
          <p:cNvSpPr/>
          <p:nvPr/>
        </p:nvSpPr>
        <p:spPr>
          <a:xfrm>
            <a:off x="10950698" y="6410997"/>
            <a:ext cx="7729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Back:</a:t>
            </a:r>
            <a:endParaRPr lang="he-IL" dirty="0"/>
          </a:p>
        </p:txBody>
      </p: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88AEBE8B-6349-4CB7-A9DF-14B3F3DCFD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6904959"/>
              </p:ext>
            </p:extLst>
          </p:nvPr>
        </p:nvGraphicFramePr>
        <p:xfrm>
          <a:off x="4368159" y="497492"/>
          <a:ext cx="1955109" cy="566839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315403">
                <a:tc gridSpan="3">
                  <a:txBody>
                    <a:bodyPr/>
                    <a:lstStyle/>
                    <a:p>
                      <a:pPr algn="l" rtl="1"/>
                      <a:endParaRPr lang="he-IL" sz="14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8692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marL="0" marR="0" lvl="0" indent="0" algn="l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/>
                        <a:t>Optim</a:t>
                      </a:r>
                      <a:endParaRPr lang="he-IL" sz="9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1FE"/>
                    </a:solidFill>
                  </a:tcPr>
                </a:tc>
                <a:tc>
                  <a:txBody>
                    <a:bodyPr/>
                    <a:lstStyle/>
                    <a:p>
                      <a:pPr algn="l" rtl="1"/>
                      <a:r>
                        <a:rPr lang="en-US" sz="900" b="1" dirty="0"/>
                        <a:t>Transfor</a:t>
                      </a:r>
                      <a:endParaRPr lang="he-IL" sz="9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/>
                        <a:t>Timeseries</a:t>
                      </a:r>
                      <a:endParaRPr lang="he-IL" sz="900" b="1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</a:tbl>
          </a:graphicData>
        </a:graphic>
      </p:graphicFrame>
      <p:sp>
        <p:nvSpPr>
          <p:cNvPr id="21" name="Arrow: Down 20">
            <a:hlinkClick r:id="rId10" action="ppaction://hlinksldjump"/>
            <a:extLst>
              <a:ext uri="{FF2B5EF4-FFF2-40B4-BE49-F238E27FC236}">
                <a16:creationId xmlns:a16="http://schemas.microsoft.com/office/drawing/2014/main" id="{D6122384-1C10-4952-9AEA-84E655EAFBBE}"/>
              </a:ext>
            </a:extLst>
          </p:cNvPr>
          <p:cNvSpPr/>
          <p:nvPr/>
        </p:nvSpPr>
        <p:spPr>
          <a:xfrm flipV="1">
            <a:off x="11709949" y="6354989"/>
            <a:ext cx="381000" cy="328947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47724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542FD33-0379-46CD-9472-5327785B8948}"/>
              </a:ext>
            </a:extLst>
          </p:cNvPr>
          <p:cNvSpPr/>
          <p:nvPr/>
        </p:nvSpPr>
        <p:spPr>
          <a:xfrm>
            <a:off x="838200" y="681037"/>
            <a:ext cx="6096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3200" b="1" dirty="0" err="1">
                <a:latin typeface="Lucida Sans Unicode" panose="020B0602030504020204" pitchFamily="34" charset="0"/>
                <a:cs typeface="Lucida Sans Unicode" panose="020B0602030504020204" pitchFamily="34" charset="0"/>
              </a:rPr>
              <a:t>SAMformer</a:t>
            </a:r>
            <a:r>
              <a:rPr lang="en-US" sz="32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</a:p>
        </p:txBody>
      </p:sp>
      <p:sp>
        <p:nvSpPr>
          <p:cNvPr id="7" name="Rectangle 6">
            <a:hlinkClick r:id="rId2"/>
            <a:extLst>
              <a:ext uri="{FF2B5EF4-FFF2-40B4-BE49-F238E27FC236}">
                <a16:creationId xmlns:a16="http://schemas.microsoft.com/office/drawing/2014/main" id="{3A63BBDF-9D0E-4CBF-951D-DC2234FA7541}"/>
              </a:ext>
            </a:extLst>
          </p:cNvPr>
          <p:cNvSpPr/>
          <p:nvPr/>
        </p:nvSpPr>
        <p:spPr>
          <a:xfrm>
            <a:off x="3160575" y="841015"/>
            <a:ext cx="60721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u="sng" dirty="0">
                <a:solidFill>
                  <a:srgbClr val="303030"/>
                </a:solidFill>
                <a:latin typeface="-apple-system"/>
                <a:hlinkClick r:id="rId3" action="ppaction://hlinkfile"/>
              </a:rPr>
              <a:t>Paper</a:t>
            </a:r>
            <a:endParaRPr lang="en-US" sz="1400" i="0" u="sng" dirty="0">
              <a:solidFill>
                <a:srgbClr val="303030"/>
              </a:solidFill>
              <a:effectLst/>
              <a:latin typeface="-apple-system"/>
            </a:endParaRPr>
          </a:p>
        </p:txBody>
      </p:sp>
      <p:sp>
        <p:nvSpPr>
          <p:cNvPr id="8" name="Rectangle 7">
            <a:hlinkClick r:id="rId4"/>
            <a:extLst>
              <a:ext uri="{FF2B5EF4-FFF2-40B4-BE49-F238E27FC236}">
                <a16:creationId xmlns:a16="http://schemas.microsoft.com/office/drawing/2014/main" id="{5FAD82B4-052D-4122-814E-2E609547C938}"/>
              </a:ext>
            </a:extLst>
          </p:cNvPr>
          <p:cNvSpPr/>
          <p:nvPr/>
        </p:nvSpPr>
        <p:spPr>
          <a:xfrm>
            <a:off x="3760941" y="841015"/>
            <a:ext cx="5597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u="sng" dirty="0">
                <a:solidFill>
                  <a:srgbClr val="303030"/>
                </a:solidFill>
                <a:latin typeface="-apple-system"/>
                <a:hlinkClick r:id="rId5" action="ppaction://hlinkfile"/>
              </a:rPr>
              <a:t>Code</a:t>
            </a:r>
            <a:endParaRPr lang="en-US" sz="1400" i="0" u="sng" dirty="0">
              <a:solidFill>
                <a:srgbClr val="303030"/>
              </a:solidFill>
              <a:effectLst/>
              <a:latin typeface="-apple-system"/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57ED5E7-AD7E-4BD9-9097-5AAC049485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1704"/>
            <a:ext cx="10515600" cy="5308846"/>
          </a:xfrm>
        </p:spPr>
        <p:txBody>
          <a:bodyPr>
            <a:normAutofit/>
          </a:bodyPr>
          <a:lstStyle/>
          <a:p>
            <a:r>
              <a:rPr lang="en-US" sz="18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Sharpness-Aware Minimization (SAM): SAM is employed during optimization to help the model escape sharp local minima, leading to better generalization. </a:t>
            </a:r>
          </a:p>
          <a:p>
            <a:endParaRPr lang="en-US" sz="1800" dirty="0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  <a:p>
            <a:r>
              <a:rPr lang="en-US" sz="18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Shallow Transformer Model: The </a:t>
            </a:r>
            <a:r>
              <a:rPr lang="en-US" sz="1800" dirty="0" err="1">
                <a:latin typeface="Lucida Sans Unicode" panose="020B0602030504020204" pitchFamily="34" charset="0"/>
                <a:cs typeface="Lucida Sans Unicode" panose="020B0602030504020204" pitchFamily="34" charset="0"/>
              </a:rPr>
              <a:t>SAMformer</a:t>
            </a:r>
            <a:r>
              <a:rPr lang="en-US" sz="18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 is a simplified, lightweight transformer model that uses </a:t>
            </a:r>
            <a:r>
              <a:rPr lang="en-US" sz="1800" b="1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channel-wise</a:t>
            </a:r>
            <a:r>
              <a:rPr lang="en-US" sz="18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 attention rather than temporal attention. 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8BCB2E1-49A8-4F9C-BBDD-0929218484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43898" y="3429000"/>
            <a:ext cx="2092852" cy="327636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7016240-22A6-40D1-AA7A-714A367CE80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80937"/>
          <a:stretch/>
        </p:blipFill>
        <p:spPr>
          <a:xfrm>
            <a:off x="5990614" y="3724115"/>
            <a:ext cx="4742126" cy="469927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CD1D146E-615F-4DE8-87B6-A756C9D3A292}"/>
              </a:ext>
            </a:extLst>
          </p:cNvPr>
          <p:cNvGrpSpPr/>
          <p:nvPr/>
        </p:nvGrpSpPr>
        <p:grpSpPr>
          <a:xfrm>
            <a:off x="6007764" y="5374264"/>
            <a:ext cx="4742126" cy="615498"/>
            <a:chOff x="6007764" y="5374264"/>
            <a:chExt cx="4742126" cy="615498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DE645946-B59D-428C-B705-3DEAA183B0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51486" b="23545"/>
            <a:stretch/>
          </p:blipFill>
          <p:spPr>
            <a:xfrm>
              <a:off x="6007764" y="5374264"/>
              <a:ext cx="4742126" cy="61549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A1EAA8E-9C58-4C97-B9BA-DDD9FFC0AEF7}"/>
                </a:ext>
              </a:extLst>
            </p:cNvPr>
            <p:cNvSpPr/>
            <p:nvPr/>
          </p:nvSpPr>
          <p:spPr>
            <a:xfrm>
              <a:off x="10257934" y="5550482"/>
              <a:ext cx="283970" cy="28426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pic>
        <p:nvPicPr>
          <p:cNvPr id="33" name="Picture 32">
            <a:hlinkClick r:id="rId8" action="ppaction://hlinksldjump"/>
            <a:extLst>
              <a:ext uri="{FF2B5EF4-FFF2-40B4-BE49-F238E27FC236}">
                <a16:creationId xmlns:a16="http://schemas.microsoft.com/office/drawing/2014/main" id="{AC793DE2-CCD3-414F-943F-8CDA0858BB0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79706" y="3843244"/>
            <a:ext cx="262151" cy="23166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5D55030-DF9A-4ABF-B40D-F147EC367DDB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clrChange>
              <a:clrFrom>
                <a:srgbClr val="EFF7FF"/>
              </a:clrFrom>
              <a:clrTo>
                <a:srgbClr val="EFF7FF">
                  <a:alpha val="0"/>
                </a:srgbClr>
              </a:clrTo>
            </a:clrChange>
          </a:blip>
          <a:srcRect b="8832"/>
          <a:stretch/>
        </p:blipFill>
        <p:spPr>
          <a:xfrm>
            <a:off x="0" y="99626"/>
            <a:ext cx="1817914" cy="40005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B8FED9F-C34E-4EC3-8FBC-F78C6314A3D1}"/>
              </a:ext>
            </a:extLst>
          </p:cNvPr>
          <p:cNvSpPr/>
          <p:nvPr/>
        </p:nvSpPr>
        <p:spPr>
          <a:xfrm>
            <a:off x="10950698" y="6410997"/>
            <a:ext cx="7729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Back:</a:t>
            </a:r>
            <a:endParaRPr lang="he-IL" dirty="0"/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2B18E182-54C4-48FD-B4E4-787AC6FF0B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6904959"/>
              </p:ext>
            </p:extLst>
          </p:nvPr>
        </p:nvGraphicFramePr>
        <p:xfrm>
          <a:off x="4368159" y="497492"/>
          <a:ext cx="1955109" cy="566839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315403">
                <a:tc gridSpan="3">
                  <a:txBody>
                    <a:bodyPr/>
                    <a:lstStyle/>
                    <a:p>
                      <a:pPr algn="l" rtl="1"/>
                      <a:endParaRPr lang="he-IL" sz="14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8692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marL="0" marR="0" lvl="0" indent="0" algn="l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/>
                        <a:t>Optim</a:t>
                      </a:r>
                      <a:endParaRPr lang="he-IL" sz="9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1FE"/>
                    </a:solidFill>
                  </a:tcPr>
                </a:tc>
                <a:tc>
                  <a:txBody>
                    <a:bodyPr/>
                    <a:lstStyle/>
                    <a:p>
                      <a:pPr algn="l" rtl="1"/>
                      <a:r>
                        <a:rPr lang="en-US" sz="900" b="1" dirty="0"/>
                        <a:t>Transfor</a:t>
                      </a:r>
                      <a:endParaRPr lang="he-IL" sz="9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/>
                        <a:t>Timeseries</a:t>
                      </a:r>
                      <a:endParaRPr lang="he-IL" sz="900" b="1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</a:tbl>
          </a:graphicData>
        </a:graphic>
      </p:graphicFrame>
      <p:sp>
        <p:nvSpPr>
          <p:cNvPr id="21" name="Arrow: Down 20">
            <a:hlinkClick r:id="rId11" action="ppaction://hlinksldjump"/>
            <a:extLst>
              <a:ext uri="{FF2B5EF4-FFF2-40B4-BE49-F238E27FC236}">
                <a16:creationId xmlns:a16="http://schemas.microsoft.com/office/drawing/2014/main" id="{C7D4F9F2-DA40-4759-9403-67D85114AB74}"/>
              </a:ext>
            </a:extLst>
          </p:cNvPr>
          <p:cNvSpPr/>
          <p:nvPr/>
        </p:nvSpPr>
        <p:spPr>
          <a:xfrm flipV="1">
            <a:off x="11709949" y="6354989"/>
            <a:ext cx="381000" cy="328947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216898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A9F62A6-EB19-4F98-9BF7-089CA8DBF4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latin typeface="Lucida Sans Unicode" panose="020B0602030504020204" pitchFamily="34" charset="0"/>
                <a:ea typeface="+mn-ea"/>
                <a:cs typeface="Lucida Sans Unicode" panose="020B0602030504020204" pitchFamily="34" charset="0"/>
              </a:rPr>
              <a:t>Relevant </a:t>
            </a:r>
            <a:r>
              <a:rPr lang="en-US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Papers:</a:t>
            </a:r>
            <a:endParaRPr lang="he-IL" dirty="0">
              <a:latin typeface="Lucida Sans Unicode" panose="020B0602030504020204" pitchFamily="34" charset="0"/>
              <a:ea typeface="+mn-ea"/>
              <a:cs typeface="Lucida Sans Unicode" panose="020B0602030504020204" pitchFamily="34" charset="0"/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837669A-71D0-4E70-BCCC-C60A9C973D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2555710"/>
              </p:ext>
            </p:extLst>
          </p:nvPr>
        </p:nvGraphicFramePr>
        <p:xfrm>
          <a:off x="3257627" y="1810006"/>
          <a:ext cx="1955109" cy="586716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315403">
                <a:tc gridSpan="3">
                  <a:txBody>
                    <a:bodyPr/>
                    <a:lstStyle/>
                    <a:p>
                      <a:pPr algn="l" rtl="1"/>
                      <a:r>
                        <a:rPr lang="en-US" sz="1600" b="1" dirty="0">
                          <a:hlinkClick r:id="rId2" action="ppaction://hlinksldjump"/>
                        </a:rPr>
                        <a:t>XRM</a:t>
                      </a:r>
                      <a:endParaRPr lang="he-IL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8692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rtl="1"/>
                      <a:endParaRPr lang="he-IL" sz="9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Optim</a:t>
                      </a:r>
                      <a:endParaRPr lang="he-IL" sz="9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1FE"/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900" b="1" dirty="0">
                          <a:solidFill>
                            <a:schemeClr val="tx1"/>
                          </a:solidFill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OOD</a:t>
                      </a:r>
                      <a:endParaRPr lang="he-IL" sz="9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D9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DA80BADA-568D-485B-B837-03AFEAF9AF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1124277"/>
              </p:ext>
            </p:extLst>
          </p:nvPr>
        </p:nvGraphicFramePr>
        <p:xfrm>
          <a:off x="3257627" y="5292917"/>
          <a:ext cx="1955109" cy="818275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315403">
                <a:tc gridSpan="3">
                  <a:txBody>
                    <a:bodyPr/>
                    <a:lstStyle/>
                    <a:p>
                      <a:pPr algn="l" rtl="0"/>
                      <a:r>
                        <a:rPr lang="en-US" sz="1200" b="1" dirty="0">
                          <a:hlinkClick r:id="rId5" action="ppaction://hlinksldjump"/>
                        </a:rPr>
                        <a:t>Test-Time Adaption</a:t>
                      </a:r>
                      <a:endParaRPr lang="he-IL" sz="12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8692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marL="0" marR="0" lvl="0" indent="0" algn="l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Optim</a:t>
                      </a:r>
                      <a:endParaRPr lang="he-IL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1FE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800" b="1" dirty="0">
                          <a:solidFill>
                            <a:schemeClr val="tx1"/>
                          </a:solidFill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Transfor</a:t>
                      </a:r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deploy</a:t>
                      </a:r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algn="l" rtl="1"/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/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00" b="1" dirty="0">
                          <a:solidFill>
                            <a:schemeClr val="tx1"/>
                          </a:solidFill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OOD</a:t>
                      </a:r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D9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1357364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5C761156-5674-4DCA-8354-2A17D5FDA1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5143319"/>
              </p:ext>
            </p:extLst>
          </p:nvPr>
        </p:nvGraphicFramePr>
        <p:xfrm>
          <a:off x="3257627" y="2644363"/>
          <a:ext cx="1955109" cy="566839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315403">
                <a:tc gridSpan="3">
                  <a:txBody>
                    <a:bodyPr/>
                    <a:lstStyle/>
                    <a:p>
                      <a:pPr algn="l" rtl="1"/>
                      <a:r>
                        <a:rPr lang="en-US" sz="1400" b="1" dirty="0">
                          <a:hlinkClick r:id="rId8" action="ppaction://hlinksldjump"/>
                        </a:rPr>
                        <a:t>SamFormer</a:t>
                      </a:r>
                      <a:endParaRPr lang="he-IL" sz="14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8692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marL="0" marR="0" lvl="0" indent="0" algn="l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Optim</a:t>
                      </a:r>
                      <a:endParaRPr lang="he-IL" sz="9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1FE"/>
                    </a:solidFill>
                  </a:tcPr>
                </a:tc>
                <a:tc>
                  <a:txBody>
                    <a:bodyPr/>
                    <a:lstStyle/>
                    <a:p>
                      <a:pPr algn="l" rtl="1"/>
                      <a:r>
                        <a:rPr lang="en-US" sz="900" b="1" dirty="0">
                          <a:solidFill>
                            <a:schemeClr val="tx1"/>
                          </a:solidFill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Transfor</a:t>
                      </a:r>
                      <a:endParaRPr lang="he-IL" sz="9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Timeseries</a:t>
                      </a:r>
                      <a:endParaRPr lang="he-IL" sz="900" b="1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A19BB5B3-AD01-454F-AB78-D4B09610D8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1130734"/>
              </p:ext>
            </p:extLst>
          </p:nvPr>
        </p:nvGraphicFramePr>
        <p:xfrm>
          <a:off x="3257627" y="3533629"/>
          <a:ext cx="1955109" cy="586716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315403">
                <a:tc gridSpan="3">
                  <a:txBody>
                    <a:bodyPr/>
                    <a:lstStyle/>
                    <a:p>
                      <a:pPr algn="l" rtl="0"/>
                      <a:r>
                        <a:rPr lang="en-US" sz="1600" b="1" dirty="0">
                          <a:hlinkClick r:id="rId10" action="ppaction://hlinksldjump"/>
                        </a:rPr>
                        <a:t>LCA Distance</a:t>
                      </a:r>
                      <a:endParaRPr lang="he-IL" sz="16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8692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marL="0" marR="0" lvl="0" indent="0" algn="l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  <a:hlinkClick r:id="rId1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Classif</a:t>
                      </a:r>
                      <a:endParaRPr lang="he-IL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819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Optim</a:t>
                      </a:r>
                      <a:endParaRPr lang="he-IL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1F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b="1" dirty="0">
                          <a:solidFill>
                            <a:schemeClr val="tx1"/>
                          </a:solidFill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OOD</a:t>
                      </a:r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D9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9F28FEB0-5126-40B0-A681-3FF1B239F7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269657"/>
              </p:ext>
            </p:extLst>
          </p:nvPr>
        </p:nvGraphicFramePr>
        <p:xfrm>
          <a:off x="3257627" y="4442772"/>
          <a:ext cx="1955109" cy="566839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315403">
                <a:tc gridSpan="3">
                  <a:txBody>
                    <a:bodyPr/>
                    <a:lstStyle/>
                    <a:p>
                      <a:pPr algn="l" rtl="0"/>
                      <a:r>
                        <a:rPr lang="en-US" sz="1400" b="1" dirty="0">
                          <a:hlinkClick r:id="rId12" action="ppaction://hlinksldjump"/>
                        </a:rPr>
                        <a:t>Neuro Visualizer</a:t>
                      </a:r>
                      <a:endParaRPr lang="he-IL" sz="14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8692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rtl="1"/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/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 b="1" dirty="0">
                          <a:solidFill>
                            <a:schemeClr val="tx1"/>
                          </a:solidFill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Analysis</a:t>
                      </a:r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B9596509-61C8-41CD-8351-600DC5A795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4596770"/>
              </p:ext>
            </p:extLst>
          </p:nvPr>
        </p:nvGraphicFramePr>
        <p:xfrm>
          <a:off x="7839592" y="1911408"/>
          <a:ext cx="1955109" cy="586716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315403">
                <a:tc gridSpan="3">
                  <a:txBody>
                    <a:bodyPr/>
                    <a:lstStyle/>
                    <a:p>
                      <a:pPr algn="l" rtl="0"/>
                      <a:r>
                        <a:rPr lang="en-US" sz="1600" b="1" dirty="0">
                          <a:hlinkClick r:id="rId14" action="ppaction://hlinksldjump"/>
                        </a:rPr>
                        <a:t>Chain of Code</a:t>
                      </a:r>
                      <a:endParaRPr lang="he-IL" sz="16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8692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rtl="1"/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hlinkClick r:id="rId1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Vison Lang</a:t>
                      </a:r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 b="1" dirty="0">
                          <a:solidFill>
                            <a:schemeClr val="tx1"/>
                          </a:solidFill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Analysis</a:t>
                      </a:r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CB0BD3F1-FF7E-405E-AB37-99484A647A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425618"/>
              </p:ext>
            </p:extLst>
          </p:nvPr>
        </p:nvGraphicFramePr>
        <p:xfrm>
          <a:off x="7839592" y="5217490"/>
          <a:ext cx="1955109" cy="566839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315403">
                <a:tc gridSpan="3">
                  <a:txBody>
                    <a:bodyPr/>
                    <a:lstStyle/>
                    <a:p>
                      <a:pPr algn="l" rtl="0"/>
                      <a:r>
                        <a:rPr lang="en-US" sz="1200" b="1" dirty="0">
                          <a:hlinkClick r:id="rId16" action="ppaction://hlinksldjump"/>
                        </a:rPr>
                        <a:t>Algebraic Structure</a:t>
                      </a:r>
                      <a:endParaRPr lang="he-IL" sz="12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8692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rtl="1"/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 b="1" dirty="0">
                          <a:solidFill>
                            <a:schemeClr val="tx1"/>
                          </a:solidFill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Analysis</a:t>
                      </a:r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287BF88B-B0D4-48B3-9A9D-187418AF18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8253392"/>
              </p:ext>
            </p:extLst>
          </p:nvPr>
        </p:nvGraphicFramePr>
        <p:xfrm>
          <a:off x="7839592" y="2747867"/>
          <a:ext cx="1955109" cy="586716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315403">
                <a:tc gridSpan="3">
                  <a:txBody>
                    <a:bodyPr/>
                    <a:lstStyle/>
                    <a:p>
                      <a:pPr algn="l" rtl="0"/>
                      <a:r>
                        <a:rPr lang="en-US" sz="1600" b="1" dirty="0">
                          <a:hlinkClick r:id="rId17" action="ppaction://hlinksldjump"/>
                        </a:rPr>
                        <a:t>MagicLens</a:t>
                      </a:r>
                      <a:endParaRPr lang="he-IL" sz="16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8692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rtl="1"/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hlinkClick r:id="rId1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Vison Lang</a:t>
                      </a:r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b="1" dirty="0">
                          <a:solidFill>
                            <a:schemeClr val="tx1"/>
                          </a:solidFill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Analysis</a:t>
                      </a:r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</a:tbl>
          </a:graphicData>
        </a:graphic>
      </p:graphicFrame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49853BF4-67D2-46CA-AB1A-F7309A6780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2415813"/>
              </p:ext>
            </p:extLst>
          </p:nvPr>
        </p:nvGraphicFramePr>
        <p:xfrm>
          <a:off x="7839592" y="3584326"/>
          <a:ext cx="1955109" cy="566839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315403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>
                          <a:hlinkClick r:id="rId18" action="ppaction://hlinksldjump"/>
                        </a:rPr>
                        <a:t>Expand and cluster</a:t>
                      </a:r>
                      <a:endParaRPr lang="he-IL" sz="12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8692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rtl="1"/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deploy</a:t>
                      </a:r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hlinkClick r:id="rId1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Encryption</a:t>
                      </a:r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3AC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</a:tbl>
          </a:graphicData>
        </a:graphic>
      </p:graphicFrame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0C5758C0-E726-44C7-B9E0-92465C9388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4573598"/>
              </p:ext>
            </p:extLst>
          </p:nvPr>
        </p:nvGraphicFramePr>
        <p:xfrm>
          <a:off x="7839592" y="4400908"/>
          <a:ext cx="1955109" cy="566839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315403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>
                          <a:hlinkClick r:id="rId20" action="ppaction://hlinksldjump"/>
                        </a:rPr>
                        <a:t>Homomorphic encryption</a:t>
                      </a:r>
                      <a:endParaRPr lang="en-US" sz="9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8692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rtl="1"/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800" b="1" dirty="0">
                          <a:solidFill>
                            <a:schemeClr val="tx1"/>
                          </a:solidFill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Transfor</a:t>
                      </a:r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hlinkClick r:id="rId1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Encryption</a:t>
                      </a:r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3AC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</a:tbl>
          </a:graphicData>
        </a:graphic>
      </p:graphicFrame>
      <p:pic>
        <p:nvPicPr>
          <p:cNvPr id="17" name="Picture 16">
            <a:extLst>
              <a:ext uri="{FF2B5EF4-FFF2-40B4-BE49-F238E27FC236}">
                <a16:creationId xmlns:a16="http://schemas.microsoft.com/office/drawing/2014/main" id="{44961FDB-B0F5-419B-9DE7-E7AC8A2C5689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clrChange>
              <a:clrFrom>
                <a:srgbClr val="EFF7FF"/>
              </a:clrFrom>
              <a:clrTo>
                <a:srgbClr val="EFF7FF">
                  <a:alpha val="0"/>
                </a:srgbClr>
              </a:clrTo>
            </a:clrChange>
          </a:blip>
          <a:srcRect l="28500" t="-2609" b="8831"/>
          <a:stretch/>
        </p:blipFill>
        <p:spPr>
          <a:xfrm>
            <a:off x="4536584" y="2692474"/>
            <a:ext cx="720000" cy="227940"/>
          </a:xfrm>
          <a:prstGeom prst="rect">
            <a:avLst/>
          </a:prstGeom>
        </p:spPr>
      </p:pic>
      <p:pic>
        <p:nvPicPr>
          <p:cNvPr id="18" name="Picture 2" descr="Meta Research">
            <a:extLst>
              <a:ext uri="{FF2B5EF4-FFF2-40B4-BE49-F238E27FC236}">
                <a16:creationId xmlns:a16="http://schemas.microsoft.com/office/drawing/2014/main" id="{DA984095-ABF5-4D5B-B4B2-D08F87FDB4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93" t="23040" r="9547" b="23326"/>
          <a:stretch/>
        </p:blipFill>
        <p:spPr bwMode="auto">
          <a:xfrm>
            <a:off x="4536584" y="1867905"/>
            <a:ext cx="720000" cy="209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3018DCE-D2E3-4999-AB10-A736A8D7E783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sharpenSoften amount="100000"/>
                    </a14:imgEffect>
                    <a14:imgEffect>
                      <a14:brightnessContrast contrast="34000"/>
                    </a14:imgEffect>
                  </a14:imgLayer>
                </a14:imgProps>
              </a:ext>
            </a:extLst>
          </a:blip>
          <a:srcRect l="8024" t="10061" r="11124" b="8818"/>
          <a:stretch/>
        </p:blipFill>
        <p:spPr>
          <a:xfrm>
            <a:off x="4716584" y="3472483"/>
            <a:ext cx="360000" cy="354504"/>
          </a:xfrm>
          <a:prstGeom prst="ellipse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06D7929-0175-4081-A525-D164F6FDF330}"/>
              </a:ext>
            </a:extLst>
          </p:cNvPr>
          <p:cNvPicPr>
            <a:picLocks noChangeAspect="1"/>
          </p:cNvPicPr>
          <p:nvPr/>
        </p:nvPicPr>
        <p:blipFill>
          <a:blip r:embed="rId2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26">
                    <a14:imgEffect>
                      <a14:sharpenSoften amount="69000"/>
                    </a14:imgEffect>
                    <a14:imgEffect>
                      <a14:brightnessContrast contrast="7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63537" y="4532412"/>
            <a:ext cx="720000" cy="163299"/>
          </a:xfrm>
          <a:prstGeom prst="rect">
            <a:avLst/>
          </a:prstGeom>
        </p:spPr>
      </p:pic>
      <p:pic>
        <p:nvPicPr>
          <p:cNvPr id="21" name="Picture 10" descr="File:Google DeepMind logo.png - Wikimedia Commons">
            <a:extLst>
              <a:ext uri="{FF2B5EF4-FFF2-40B4-BE49-F238E27FC236}">
                <a16:creationId xmlns:a16="http://schemas.microsoft.com/office/drawing/2014/main" id="{4922F691-E115-4302-9CE7-A30A5F45EC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7">
            <a:extLst>
              <a:ext uri="{BEBA8EAE-BF5A-486C-A8C5-ECC9F3942E4B}">
                <a14:imgProps xmlns:a14="http://schemas.microsoft.com/office/drawing/2010/main">
                  <a14:imgLayer r:embed="rId28">
                    <a14:imgEffect>
                      <a14:backgroundRemoval t="9795" b="89522" l="3691" r="96604">
                        <a14:foregroundMark x1="10089" y1="50797" x2="10876" y2="57403"/>
                        <a14:foregroundMark x1="5364" y1="66970" x2="3740" y2="58314"/>
                        <a14:foregroundMark x1="14173" y1="64009" x2="15404" y2="64009"/>
                        <a14:foregroundMark x1="22195" y1="66059" x2="24016" y2="66059"/>
                        <a14:foregroundMark x1="28543" y1="66059" x2="31841" y2="66059"/>
                        <a14:foregroundMark x1="33661" y1="58314" x2="34055" y2="61276"/>
                        <a14:foregroundMark x1="36762" y1="50797" x2="36762" y2="61276"/>
                        <a14:foregroundMark x1="51083" y1="36446" x2="51722" y2="45103"/>
                        <a14:foregroundMark x1="53740" y1="51708" x2="53740" y2="58314"/>
                        <a14:foregroundMark x1="59892" y1="50797" x2="59892" y2="56492"/>
                        <a14:foregroundMark x1="66683" y1="48064" x2="66486" y2="55581"/>
                        <a14:foregroundMark x1="73671" y1="35535" x2="74902" y2="38497"/>
                        <a14:foregroundMark x1="82874" y1="32802" x2="82874" y2="32802"/>
                        <a14:foregroundMark x1="82874" y1="44191" x2="82874" y2="52620"/>
                        <a14:foregroundMark x1="85974" y1="45103" x2="85974" y2="51708"/>
                        <a14:foregroundMark x1="96211" y1="43280" x2="96604" y2="48975"/>
                        <a14:foregroundMark x1="34301" y1="33713" x2="34301" y2="39408"/>
                        <a14:backgroundMark x1="38189" y1="49886" x2="38189" y2="498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70"/>
          <a:stretch/>
        </p:blipFill>
        <p:spPr bwMode="auto">
          <a:xfrm>
            <a:off x="9268203" y="1997421"/>
            <a:ext cx="720000" cy="159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076D80C-833F-45AE-82D0-80680B9115EC}"/>
              </a:ext>
            </a:extLst>
          </p:cNvPr>
          <p:cNvPicPr>
            <a:picLocks noChangeAspect="1"/>
          </p:cNvPicPr>
          <p:nvPr/>
        </p:nvPicPr>
        <p:blipFill>
          <a:blip r:embed="rId2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0">
                    <a14:imgEffect>
                      <a14:brightnessContrast contrast="57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63537" y="5201589"/>
            <a:ext cx="720000" cy="315971"/>
          </a:xfrm>
          <a:prstGeom prst="rect">
            <a:avLst/>
          </a:prstGeom>
        </p:spPr>
      </p:pic>
      <p:pic>
        <p:nvPicPr>
          <p:cNvPr id="23" name="Picture 10" descr="File:Google DeepMind logo.png - Wikimedia Commons">
            <a:extLst>
              <a:ext uri="{FF2B5EF4-FFF2-40B4-BE49-F238E27FC236}">
                <a16:creationId xmlns:a16="http://schemas.microsoft.com/office/drawing/2014/main" id="{21C5AE4C-1828-4800-ABE1-14F4AC02D9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7">
            <a:extLst>
              <a:ext uri="{BEBA8EAE-BF5A-486C-A8C5-ECC9F3942E4B}">
                <a14:imgProps xmlns:a14="http://schemas.microsoft.com/office/drawing/2010/main">
                  <a14:imgLayer r:embed="rId28">
                    <a14:imgEffect>
                      <a14:backgroundRemoval t="9795" b="89522" l="3691" r="96604">
                        <a14:foregroundMark x1="10089" y1="50797" x2="10876" y2="57403"/>
                        <a14:foregroundMark x1="5364" y1="66970" x2="3740" y2="58314"/>
                        <a14:foregroundMark x1="14173" y1="64009" x2="15404" y2="64009"/>
                        <a14:foregroundMark x1="22195" y1="66059" x2="24016" y2="66059"/>
                        <a14:foregroundMark x1="28543" y1="66059" x2="31841" y2="66059"/>
                        <a14:foregroundMark x1="33661" y1="58314" x2="34055" y2="61276"/>
                        <a14:foregroundMark x1="36762" y1="50797" x2="36762" y2="61276"/>
                        <a14:foregroundMark x1="51083" y1="36446" x2="51722" y2="45103"/>
                        <a14:foregroundMark x1="53740" y1="51708" x2="53740" y2="58314"/>
                        <a14:foregroundMark x1="59892" y1="50797" x2="59892" y2="56492"/>
                        <a14:foregroundMark x1="66683" y1="48064" x2="66486" y2="55581"/>
                        <a14:foregroundMark x1="73671" y1="35535" x2="74902" y2="38497"/>
                        <a14:foregroundMark x1="82874" y1="32802" x2="82874" y2="32802"/>
                        <a14:foregroundMark x1="82874" y1="44191" x2="82874" y2="52620"/>
                        <a14:foregroundMark x1="85974" y1="45103" x2="85974" y2="51708"/>
                        <a14:foregroundMark x1="96211" y1="43280" x2="96604" y2="48975"/>
                        <a14:foregroundMark x1="34301" y1="33713" x2="34301" y2="39408"/>
                        <a14:backgroundMark x1="38189" y1="49886" x2="38189" y2="498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70"/>
          <a:stretch/>
        </p:blipFill>
        <p:spPr bwMode="auto">
          <a:xfrm>
            <a:off x="9268203" y="2771298"/>
            <a:ext cx="720000" cy="159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451D0E7-10B2-4630-A800-749BE90466BF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9425917" y="3590000"/>
            <a:ext cx="404571" cy="144000"/>
          </a:xfrm>
          <a:prstGeom prst="rect">
            <a:avLst/>
          </a:prstGeom>
        </p:spPr>
      </p:pic>
      <p:pic>
        <p:nvPicPr>
          <p:cNvPr id="25" name="Picture 6" descr="IBM brand resources: accessing high-guality vector logo SVG, brand colors,  and more.">
            <a:extLst>
              <a:ext uri="{FF2B5EF4-FFF2-40B4-BE49-F238E27FC236}">
                <a16:creationId xmlns:a16="http://schemas.microsoft.com/office/drawing/2014/main" id="{4C3605B1-D39F-4D8C-9E9B-93B87DD18E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00" t="26754" r="9097" b="23173"/>
          <a:stretch/>
        </p:blipFill>
        <p:spPr bwMode="auto">
          <a:xfrm>
            <a:off x="9425917" y="4378797"/>
            <a:ext cx="325720" cy="1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BE8EBD3-8D6C-47F3-A342-E35A6DB4F773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9268813" y="5244418"/>
            <a:ext cx="719390" cy="243861"/>
          </a:xfrm>
          <a:prstGeom prst="rect">
            <a:avLst/>
          </a:prstGeom>
        </p:spPr>
      </p:pic>
      <p:sp>
        <p:nvSpPr>
          <p:cNvPr id="27" name="Arrow: Down 26">
            <a:extLst>
              <a:ext uri="{FF2B5EF4-FFF2-40B4-BE49-F238E27FC236}">
                <a16:creationId xmlns:a16="http://schemas.microsoft.com/office/drawing/2014/main" id="{7AED5EA3-90EC-487B-AA90-CD0FE52900BC}"/>
              </a:ext>
            </a:extLst>
          </p:cNvPr>
          <p:cNvSpPr/>
          <p:nvPr/>
        </p:nvSpPr>
        <p:spPr>
          <a:xfrm flipV="1">
            <a:off x="2406432" y="1972476"/>
            <a:ext cx="535459" cy="4692377"/>
          </a:xfrm>
          <a:prstGeom prst="downArrow">
            <a:avLst/>
          </a:prstGeom>
          <a:gradFill>
            <a:gsLst>
              <a:gs pos="0">
                <a:srgbClr val="DAEFC3"/>
              </a:gs>
              <a:gs pos="100000">
                <a:srgbClr val="92D05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8" name="Arrow: Down 27">
            <a:extLst>
              <a:ext uri="{FF2B5EF4-FFF2-40B4-BE49-F238E27FC236}">
                <a16:creationId xmlns:a16="http://schemas.microsoft.com/office/drawing/2014/main" id="{B27BD699-7EDC-4180-B05B-45B73AEFA420}"/>
              </a:ext>
            </a:extLst>
          </p:cNvPr>
          <p:cNvSpPr/>
          <p:nvPr/>
        </p:nvSpPr>
        <p:spPr>
          <a:xfrm flipV="1">
            <a:off x="6935418" y="1972140"/>
            <a:ext cx="535459" cy="4619159"/>
          </a:xfrm>
          <a:prstGeom prst="downArrow">
            <a:avLst/>
          </a:prstGeom>
          <a:gradFill>
            <a:gsLst>
              <a:gs pos="0">
                <a:schemeClr val="bg1"/>
              </a:gs>
              <a:gs pos="100000">
                <a:srgbClr val="DAEFC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1C1E6212-27F0-4D67-9E24-99DA384F21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4000743"/>
              </p:ext>
            </p:extLst>
          </p:nvPr>
        </p:nvGraphicFramePr>
        <p:xfrm>
          <a:off x="2012867" y="2306695"/>
          <a:ext cx="505254" cy="1325563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505254">
                  <a:extLst>
                    <a:ext uri="{9D8B030D-6E8A-4147-A177-3AD203B41FA5}">
                      <a16:colId xmlns:a16="http://schemas.microsoft.com/office/drawing/2014/main" val="2724530973"/>
                    </a:ext>
                  </a:extLst>
                </a:gridCol>
              </a:tblGrid>
              <a:tr h="1325563">
                <a:tc>
                  <a:txBody>
                    <a:bodyPr/>
                    <a:lstStyle/>
                    <a:p>
                      <a:pPr algn="r" rtl="1"/>
                      <a:r>
                        <a:rPr lang="en-US" sz="2000" dirty="0"/>
                        <a:t>Relevance</a:t>
                      </a:r>
                      <a:endParaRPr lang="he-IL" sz="2000" dirty="0"/>
                    </a:p>
                  </a:txBody>
                  <a:tcPr vert="vert270"/>
                </a:tc>
                <a:extLst>
                  <a:ext uri="{0D108BD9-81ED-4DB2-BD59-A6C34878D82A}">
                    <a16:rowId xmlns:a16="http://schemas.microsoft.com/office/drawing/2014/main" val="3106504377"/>
                  </a:ext>
                </a:extLst>
              </a:tr>
            </a:tbl>
          </a:graphicData>
        </a:graphic>
      </p:graphicFrame>
      <p:graphicFrame>
        <p:nvGraphicFramePr>
          <p:cNvPr id="30" name="Table 29">
            <a:extLst>
              <a:ext uri="{FF2B5EF4-FFF2-40B4-BE49-F238E27FC236}">
                <a16:creationId xmlns:a16="http://schemas.microsoft.com/office/drawing/2014/main" id="{2EFB0A6A-B237-4ED0-A36A-814796B66B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8862545"/>
              </p:ext>
            </p:extLst>
          </p:nvPr>
        </p:nvGraphicFramePr>
        <p:xfrm>
          <a:off x="3257627" y="6098015"/>
          <a:ext cx="1955109" cy="566839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315403">
                <a:tc gridSpan="3">
                  <a:txBody>
                    <a:bodyPr/>
                    <a:lstStyle/>
                    <a:p>
                      <a:pPr algn="l" rtl="0"/>
                      <a:r>
                        <a:rPr lang="en-US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hlinkClick r:id="rId34" action="ppaction://hlinksldjump"/>
                        </a:rPr>
                        <a:t>Time-Series Forecasting </a:t>
                      </a:r>
                      <a:endParaRPr lang="he-IL" sz="9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8692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marL="0" marR="0" lvl="0" indent="0" algn="l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Optim</a:t>
                      </a:r>
                      <a:endParaRPr lang="he-IL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1FE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800" b="1" dirty="0">
                          <a:solidFill>
                            <a:schemeClr val="tx1"/>
                          </a:solidFill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OOD</a:t>
                      </a:r>
                      <a:endParaRPr lang="he-IL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D9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b="1" dirty="0">
                          <a:solidFill>
                            <a:schemeClr val="tx1"/>
                          </a:solidFill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Timeseries</a:t>
                      </a:r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</a:tbl>
          </a:graphicData>
        </a:graphic>
      </p:graphicFrame>
      <p:pic>
        <p:nvPicPr>
          <p:cNvPr id="32" name="Picture 31">
            <a:extLst>
              <a:ext uri="{FF2B5EF4-FFF2-40B4-BE49-F238E27FC236}">
                <a16:creationId xmlns:a16="http://schemas.microsoft.com/office/drawing/2014/main" id="{8AB8EBDE-8E48-4C2B-9746-CFD9B1A8A5B9}"/>
              </a:ext>
            </a:extLst>
          </p:cNvPr>
          <p:cNvPicPr>
            <a:picLocks noChangeAspect="1"/>
          </p:cNvPicPr>
          <p:nvPr/>
        </p:nvPicPr>
        <p:blipFill rotWithShape="1">
          <a:blip r:embed="rId35">
            <a:extLst>
              <a:ext uri="{BEBA8EAE-BF5A-486C-A8C5-ECC9F3942E4B}">
                <a14:imgProps xmlns:a14="http://schemas.microsoft.com/office/drawing/2010/main">
                  <a14:imgLayer r:embed="rId36">
                    <a14:imgEffect>
                      <a14:backgroundRemoval t="2182" b="8283" l="909" r="11788">
                        <a14:foregroundMark x1="2303" y1="4444" x2="2303" y2="4444"/>
                        <a14:foregroundMark x1="4091" y1="4606" x2="3303" y2="4606"/>
                        <a14:foregroundMark x1="6212" y1="4444" x2="6212" y2="4444"/>
                        <a14:foregroundMark x1="5394" y1="6869" x2="5394" y2="5939"/>
                        <a14:foregroundMark x1="6303" y1="7111" x2="6303" y2="6707"/>
                        <a14:foregroundMark x1="9394" y1="6182" x2="9394" y2="6182"/>
                        <a14:foregroundMark x1="8000" y1="7111" x2="8000" y2="7111"/>
                        <a14:foregroundMark x1="10394" y1="4727" x2="10394" y2="4727"/>
                        <a14:foregroundMark x1="8788" y1="3919" x2="8788" y2="3919"/>
                        <a14:foregroundMark x1="4515" y1="4202" x2="4515" y2="4202"/>
                        <a14:foregroundMark x1="909" y1="3919" x2="909" y2="3919"/>
                        <a14:foregroundMark x1="8000" y1="4323" x2="8000" y2="4323"/>
                        <a14:foregroundMark x1="5909" y1="4323" x2="5909" y2="4323"/>
                        <a14:foregroundMark x1="6212" y1="4323" x2="6212" y2="4323"/>
                        <a14:backgroundMark x1="8394" y1="7636" x2="8394" y2="7636"/>
                        <a14:backgroundMark x1="8606" y1="7798" x2="7697" y2="7394"/>
                        <a14:backgroundMark x1="5394" y1="4848" x2="5091" y2="4848"/>
                        <a14:backgroundMark x1="11000" y1="7798" x2="11000" y2="8323"/>
                        <a14:backgroundMark x1="11606" y1="7394" x2="11606" y2="6061"/>
                        <a14:backgroundMark x1="10909" y1="7515" x2="11091" y2="5939"/>
                        <a14:backgroundMark x1="11606" y1="5535" x2="11515" y2="432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511" r="87133" b="91556"/>
          <a:stretch/>
        </p:blipFill>
        <p:spPr>
          <a:xfrm>
            <a:off x="4593772" y="6093041"/>
            <a:ext cx="720000" cy="290987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FA9342E0-CBEA-4F89-91EB-4BD0FF94515D}"/>
              </a:ext>
            </a:extLst>
          </p:cNvPr>
          <p:cNvSpPr txBox="1"/>
          <p:nvPr/>
        </p:nvSpPr>
        <p:spPr>
          <a:xfrm>
            <a:off x="5366624" y="2181690"/>
            <a:ext cx="1579694" cy="25391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050" dirty="0"/>
              <a:t>Automatic data balance.</a:t>
            </a:r>
            <a:endParaRPr lang="he-IL" sz="105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09AF54F-16FA-4060-9D3C-4A09AD05880C}"/>
              </a:ext>
            </a:extLst>
          </p:cNvPr>
          <p:cNvSpPr/>
          <p:nvPr/>
        </p:nvSpPr>
        <p:spPr>
          <a:xfrm>
            <a:off x="5366624" y="6381434"/>
            <a:ext cx="1226925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Find learnable part of data.</a:t>
            </a:r>
            <a:endParaRPr lang="he-IL" sz="1050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D1E594C-C793-4277-ADB4-1639A14F813D}"/>
              </a:ext>
            </a:extLst>
          </p:cNvPr>
          <p:cNvSpPr/>
          <p:nvPr/>
        </p:nvSpPr>
        <p:spPr>
          <a:xfrm>
            <a:off x="5366624" y="5567285"/>
            <a:ext cx="1226925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TTA without BP.</a:t>
            </a:r>
            <a:endParaRPr lang="he-IL" sz="1050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B82EA18-B0AB-48AD-AA73-BC639AC28A3D}"/>
              </a:ext>
            </a:extLst>
          </p:cNvPr>
          <p:cNvSpPr/>
          <p:nvPr/>
        </p:nvSpPr>
        <p:spPr>
          <a:xfrm>
            <a:off x="5366624" y="4753137"/>
            <a:ext cx="1478783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Manifold not 2D plane.</a:t>
            </a:r>
            <a:endParaRPr lang="he-IL" sz="1050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A519130-5BA6-45B2-A6EC-811D65713F33}"/>
              </a:ext>
            </a:extLst>
          </p:cNvPr>
          <p:cNvSpPr/>
          <p:nvPr/>
        </p:nvSpPr>
        <p:spPr>
          <a:xfrm>
            <a:off x="5366624" y="3777407"/>
            <a:ext cx="1478783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Lowest Common Ancestor. </a:t>
            </a:r>
            <a:endParaRPr lang="he-IL" sz="105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5D427C2-DB32-497C-AC6A-B68F2F5AF17E}"/>
              </a:ext>
            </a:extLst>
          </p:cNvPr>
          <p:cNvSpPr txBox="1"/>
          <p:nvPr/>
        </p:nvSpPr>
        <p:spPr>
          <a:xfrm>
            <a:off x="5366624" y="2881538"/>
            <a:ext cx="1478783" cy="43088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050" dirty="0"/>
              <a:t>Sharpness-Aware Minimization. </a:t>
            </a:r>
            <a:endParaRPr lang="he-IL" sz="105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DEF6606-9C57-4C47-9569-8B723F18EC91}"/>
              </a:ext>
            </a:extLst>
          </p:cNvPr>
          <p:cNvSpPr txBox="1"/>
          <p:nvPr/>
        </p:nvSpPr>
        <p:spPr>
          <a:xfrm>
            <a:off x="10099539" y="2204766"/>
            <a:ext cx="1478783" cy="41549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050" dirty="0"/>
              <a:t>Executable using code  and LLM. </a:t>
            </a:r>
            <a:endParaRPr lang="he-IL" sz="105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E3E9332-9327-48F9-91ED-97EA3B187E05}"/>
              </a:ext>
            </a:extLst>
          </p:cNvPr>
          <p:cNvSpPr txBox="1"/>
          <p:nvPr/>
        </p:nvSpPr>
        <p:spPr>
          <a:xfrm>
            <a:off x="10099539" y="3072003"/>
            <a:ext cx="1478783" cy="25391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050" dirty="0"/>
              <a:t>Vision Lang search.</a:t>
            </a:r>
            <a:endParaRPr lang="he-IL" sz="105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3F850B6-A1A6-4E71-BEB1-BCCE8AFF39D0}"/>
              </a:ext>
            </a:extLst>
          </p:cNvPr>
          <p:cNvSpPr txBox="1"/>
          <p:nvPr/>
        </p:nvSpPr>
        <p:spPr>
          <a:xfrm>
            <a:off x="10099539" y="3846396"/>
            <a:ext cx="1478783" cy="41549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050" dirty="0"/>
              <a:t>Extract NN weights from black box.</a:t>
            </a:r>
            <a:endParaRPr lang="he-IL" sz="105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60A48B5-1EB3-4296-B731-8E16C4E14D9D}"/>
              </a:ext>
            </a:extLst>
          </p:cNvPr>
          <p:cNvSpPr txBox="1"/>
          <p:nvPr/>
        </p:nvSpPr>
        <p:spPr>
          <a:xfrm>
            <a:off x="10099539" y="4681331"/>
            <a:ext cx="1478783" cy="41549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050" dirty="0"/>
              <a:t>Evaluate on encrypted model and data</a:t>
            </a:r>
            <a:endParaRPr lang="he-IL" sz="105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E518E51-13B7-4A72-A5D3-228E35B2D198}"/>
              </a:ext>
            </a:extLst>
          </p:cNvPr>
          <p:cNvSpPr txBox="1"/>
          <p:nvPr/>
        </p:nvSpPr>
        <p:spPr>
          <a:xfrm>
            <a:off x="10099539" y="5449378"/>
            <a:ext cx="2025785" cy="25391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050" dirty="0"/>
              <a:t>Math operator in latent space.</a:t>
            </a:r>
            <a:endParaRPr lang="he-IL" sz="1050" dirty="0"/>
          </a:p>
        </p:txBody>
      </p:sp>
    </p:spTree>
    <p:extLst>
      <p:ext uri="{BB962C8B-B14F-4D97-AF65-F5344CB8AC3E}">
        <p14:creationId xmlns:p14="http://schemas.microsoft.com/office/powerpoint/2010/main" val="3108287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1000"/>
                            </p:stCondLst>
                            <p:childTnLst>
                              <p:par>
                                <p:cTn id="10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4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4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5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9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0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4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5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33" grpId="0"/>
      <p:bldP spid="34" grpId="0"/>
      <p:bldP spid="35" grpId="0"/>
      <p:bldP spid="36" grpId="0"/>
      <p:bldP spid="37" grpId="0"/>
      <p:bldP spid="38" grpId="0"/>
      <p:bldP spid="39" grpId="0"/>
      <p:bldP spid="40" grpId="0"/>
      <p:bldP spid="41" grpId="0"/>
      <p:bldP spid="42" grpId="0"/>
      <p:bldP spid="4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542FD33-0379-46CD-9472-5327785B8948}"/>
              </a:ext>
            </a:extLst>
          </p:cNvPr>
          <p:cNvSpPr/>
          <p:nvPr/>
        </p:nvSpPr>
        <p:spPr>
          <a:xfrm>
            <a:off x="838200" y="681037"/>
            <a:ext cx="6096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3200" b="1" dirty="0" err="1">
                <a:latin typeface="Lucida Sans Unicode" panose="020B0602030504020204" pitchFamily="34" charset="0"/>
                <a:cs typeface="Lucida Sans Unicode" panose="020B0602030504020204" pitchFamily="34" charset="0"/>
              </a:rPr>
              <a:t>SAMformer</a:t>
            </a:r>
            <a:r>
              <a:rPr lang="en-US" sz="32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</a:p>
        </p:txBody>
      </p:sp>
      <p:sp>
        <p:nvSpPr>
          <p:cNvPr id="7" name="Rectangle 6">
            <a:hlinkClick r:id="rId2"/>
            <a:extLst>
              <a:ext uri="{FF2B5EF4-FFF2-40B4-BE49-F238E27FC236}">
                <a16:creationId xmlns:a16="http://schemas.microsoft.com/office/drawing/2014/main" id="{3A63BBDF-9D0E-4CBF-951D-DC2234FA7541}"/>
              </a:ext>
            </a:extLst>
          </p:cNvPr>
          <p:cNvSpPr/>
          <p:nvPr/>
        </p:nvSpPr>
        <p:spPr>
          <a:xfrm>
            <a:off x="3160575" y="841015"/>
            <a:ext cx="60721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u="sng" dirty="0">
                <a:solidFill>
                  <a:srgbClr val="303030"/>
                </a:solidFill>
                <a:latin typeface="-apple-system"/>
                <a:hlinkClick r:id="rId3" action="ppaction://hlinkfile"/>
              </a:rPr>
              <a:t>Paper</a:t>
            </a:r>
            <a:endParaRPr lang="en-US" sz="1400" i="0" u="sng" dirty="0">
              <a:solidFill>
                <a:srgbClr val="303030"/>
              </a:solidFill>
              <a:effectLst/>
              <a:latin typeface="-apple-system"/>
            </a:endParaRPr>
          </a:p>
        </p:txBody>
      </p:sp>
      <p:sp>
        <p:nvSpPr>
          <p:cNvPr id="8" name="Rectangle 7">
            <a:hlinkClick r:id="rId4"/>
            <a:extLst>
              <a:ext uri="{FF2B5EF4-FFF2-40B4-BE49-F238E27FC236}">
                <a16:creationId xmlns:a16="http://schemas.microsoft.com/office/drawing/2014/main" id="{5FAD82B4-052D-4122-814E-2E609547C938}"/>
              </a:ext>
            </a:extLst>
          </p:cNvPr>
          <p:cNvSpPr/>
          <p:nvPr/>
        </p:nvSpPr>
        <p:spPr>
          <a:xfrm>
            <a:off x="3760941" y="841015"/>
            <a:ext cx="5597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u="sng" dirty="0">
                <a:solidFill>
                  <a:srgbClr val="303030"/>
                </a:solidFill>
                <a:latin typeface="-apple-system"/>
                <a:hlinkClick r:id="rId5" action="ppaction://hlinkfile"/>
              </a:rPr>
              <a:t>Code</a:t>
            </a:r>
            <a:endParaRPr lang="en-US" sz="1400" i="0" u="sng" dirty="0">
              <a:solidFill>
                <a:srgbClr val="303030"/>
              </a:solidFill>
              <a:effectLst/>
              <a:latin typeface="-apple-system"/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57ED5E7-AD7E-4BD9-9097-5AAC049485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1704"/>
            <a:ext cx="10515600" cy="5308846"/>
          </a:xfrm>
        </p:spPr>
        <p:txBody>
          <a:bodyPr>
            <a:normAutofit/>
          </a:bodyPr>
          <a:lstStyle/>
          <a:p>
            <a:r>
              <a:rPr lang="en-US" sz="18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Sharpness-Aware Minimization (SAM): SAM is employed during optimization to help the model escape sharp local minima, leading to better generalization. </a:t>
            </a:r>
          </a:p>
          <a:p>
            <a:endParaRPr lang="en-US" sz="1800" dirty="0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  <a:p>
            <a:r>
              <a:rPr lang="en-US" sz="18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Shallow Transformer Model: The </a:t>
            </a:r>
            <a:r>
              <a:rPr lang="en-US" sz="1800" dirty="0" err="1">
                <a:latin typeface="Lucida Sans Unicode" panose="020B0602030504020204" pitchFamily="34" charset="0"/>
                <a:cs typeface="Lucida Sans Unicode" panose="020B0602030504020204" pitchFamily="34" charset="0"/>
              </a:rPr>
              <a:t>SAMformer</a:t>
            </a:r>
            <a:r>
              <a:rPr lang="en-US" sz="18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 is a simplified, lightweight transformer model that uses </a:t>
            </a:r>
            <a:r>
              <a:rPr lang="en-US" sz="1800" b="1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channel-wise</a:t>
            </a:r>
            <a:r>
              <a:rPr lang="en-US" sz="18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 attention rather than temporal attention. 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8BCB2E1-49A8-4F9C-BBDD-0929218484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43898" y="3429000"/>
            <a:ext cx="2092852" cy="327636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B0A771F-2675-44F9-9738-D8677DA7FC0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45291"/>
          <a:stretch/>
        </p:blipFill>
        <p:spPr>
          <a:xfrm>
            <a:off x="5985992" y="3724115"/>
            <a:ext cx="4742126" cy="134862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7016240-22A6-40D1-AA7A-714A367CE80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80937"/>
          <a:stretch/>
        </p:blipFill>
        <p:spPr>
          <a:xfrm>
            <a:off x="5990614" y="3724115"/>
            <a:ext cx="4742126" cy="46992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46C67C9F-B719-415F-9345-BAD94131ABC6}"/>
              </a:ext>
            </a:extLst>
          </p:cNvPr>
          <p:cNvSpPr/>
          <p:nvPr/>
        </p:nvSpPr>
        <p:spPr>
          <a:xfrm>
            <a:off x="10257934" y="3858984"/>
            <a:ext cx="248640" cy="21771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64013C0D-E593-4723-8BB6-2938691D1436}"/>
              </a:ext>
            </a:extLst>
          </p:cNvPr>
          <p:cNvSpPr/>
          <p:nvPr/>
        </p:nvSpPr>
        <p:spPr>
          <a:xfrm>
            <a:off x="10257934" y="3858985"/>
            <a:ext cx="248640" cy="217715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BF08E6F-18F6-4023-A8AA-EED13821AB10}"/>
              </a:ext>
            </a:extLst>
          </p:cNvPr>
          <p:cNvGrpSpPr/>
          <p:nvPr/>
        </p:nvGrpSpPr>
        <p:grpSpPr>
          <a:xfrm>
            <a:off x="6007764" y="5367235"/>
            <a:ext cx="4742126" cy="1195904"/>
            <a:chOff x="5439419" y="5129482"/>
            <a:chExt cx="4742126" cy="1195904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6D0D49EE-0976-4D97-A95A-3D64EC0688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51486"/>
            <a:stretch/>
          </p:blipFill>
          <p:spPr>
            <a:xfrm>
              <a:off x="5439419" y="5129482"/>
              <a:ext cx="4742126" cy="119590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F876F61E-D60B-4F3B-B9E8-DF5986390346}"/>
                </a:ext>
              </a:extLst>
            </p:cNvPr>
            <p:cNvSpPr/>
            <p:nvPr/>
          </p:nvSpPr>
          <p:spPr>
            <a:xfrm>
              <a:off x="9247695" y="6099142"/>
              <a:ext cx="725864" cy="2262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D1D146E-615F-4DE8-87B6-A756C9D3A292}"/>
              </a:ext>
            </a:extLst>
          </p:cNvPr>
          <p:cNvGrpSpPr/>
          <p:nvPr/>
        </p:nvGrpSpPr>
        <p:grpSpPr>
          <a:xfrm>
            <a:off x="6007764" y="5374264"/>
            <a:ext cx="4742126" cy="615498"/>
            <a:chOff x="6007764" y="5374264"/>
            <a:chExt cx="4742126" cy="615498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DE645946-B59D-428C-B705-3DEAA183B0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51486" b="23545"/>
            <a:stretch/>
          </p:blipFill>
          <p:spPr>
            <a:xfrm>
              <a:off x="6007764" y="5374264"/>
              <a:ext cx="4742126" cy="61549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A1EAA8E-9C58-4C97-B9BA-DDD9FFC0AEF7}"/>
                </a:ext>
              </a:extLst>
            </p:cNvPr>
            <p:cNvSpPr/>
            <p:nvPr/>
          </p:nvSpPr>
          <p:spPr>
            <a:xfrm>
              <a:off x="10257934" y="5550482"/>
              <a:ext cx="283970" cy="28426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58DDDD97-7F90-4DC7-AB29-D37791F58CC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clrChange>
              <a:clrFrom>
                <a:srgbClr val="EFF7FF"/>
              </a:clrFrom>
              <a:clrTo>
                <a:srgbClr val="EFF7FF">
                  <a:alpha val="0"/>
                </a:srgbClr>
              </a:clrTo>
            </a:clrChange>
          </a:blip>
          <a:srcRect b="8832"/>
          <a:stretch/>
        </p:blipFill>
        <p:spPr>
          <a:xfrm>
            <a:off x="0" y="99626"/>
            <a:ext cx="1817914" cy="40005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4C01C1D4-CCF3-47DE-A9AD-C9AC7A1E9B22}"/>
              </a:ext>
            </a:extLst>
          </p:cNvPr>
          <p:cNvSpPr/>
          <p:nvPr/>
        </p:nvSpPr>
        <p:spPr>
          <a:xfrm>
            <a:off x="10950698" y="6410997"/>
            <a:ext cx="7729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Back:</a:t>
            </a:r>
            <a:endParaRPr lang="he-IL" dirty="0"/>
          </a:p>
        </p:txBody>
      </p: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A55F9DF5-4A44-401A-A0B5-69BE4E35D2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6904959"/>
              </p:ext>
            </p:extLst>
          </p:nvPr>
        </p:nvGraphicFramePr>
        <p:xfrm>
          <a:off x="4368159" y="497492"/>
          <a:ext cx="1955109" cy="566839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315403">
                <a:tc gridSpan="3">
                  <a:txBody>
                    <a:bodyPr/>
                    <a:lstStyle/>
                    <a:p>
                      <a:pPr algn="l" rtl="1"/>
                      <a:endParaRPr lang="he-IL" sz="14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8692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marL="0" marR="0" lvl="0" indent="0" algn="l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/>
                        <a:t>Optim</a:t>
                      </a:r>
                      <a:endParaRPr lang="he-IL" sz="9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1FE"/>
                    </a:solidFill>
                  </a:tcPr>
                </a:tc>
                <a:tc>
                  <a:txBody>
                    <a:bodyPr/>
                    <a:lstStyle/>
                    <a:p>
                      <a:pPr algn="l" rtl="1"/>
                      <a:r>
                        <a:rPr lang="en-US" sz="900" b="1" dirty="0"/>
                        <a:t>Transfor</a:t>
                      </a:r>
                      <a:endParaRPr lang="he-IL" sz="9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/>
                        <a:t>Timeseries</a:t>
                      </a:r>
                      <a:endParaRPr lang="he-IL" sz="900" b="1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</a:tbl>
          </a:graphicData>
        </a:graphic>
      </p:graphicFrame>
      <p:sp>
        <p:nvSpPr>
          <p:cNvPr id="27" name="Arrow: Down 26">
            <a:hlinkClick r:id="rId9" action="ppaction://hlinksldjump"/>
            <a:extLst>
              <a:ext uri="{FF2B5EF4-FFF2-40B4-BE49-F238E27FC236}">
                <a16:creationId xmlns:a16="http://schemas.microsoft.com/office/drawing/2014/main" id="{79964C67-7C06-4B8F-866D-F3F5CB0A4BA0}"/>
              </a:ext>
            </a:extLst>
          </p:cNvPr>
          <p:cNvSpPr/>
          <p:nvPr/>
        </p:nvSpPr>
        <p:spPr>
          <a:xfrm flipV="1">
            <a:off x="11709949" y="6354989"/>
            <a:ext cx="381000" cy="328947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659885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542FD33-0379-46CD-9472-5327785B8948}"/>
              </a:ext>
            </a:extLst>
          </p:cNvPr>
          <p:cNvSpPr/>
          <p:nvPr/>
        </p:nvSpPr>
        <p:spPr>
          <a:xfrm>
            <a:off x="838200" y="681037"/>
            <a:ext cx="6096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3200" b="1" dirty="0" err="1">
                <a:latin typeface="Lucida Sans Unicode" panose="020B0602030504020204" pitchFamily="34" charset="0"/>
                <a:cs typeface="Lucida Sans Unicode" panose="020B0602030504020204" pitchFamily="34" charset="0"/>
              </a:rPr>
              <a:t>SAMformer</a:t>
            </a:r>
            <a:r>
              <a:rPr lang="en-US" sz="32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</a:p>
        </p:txBody>
      </p:sp>
      <p:sp>
        <p:nvSpPr>
          <p:cNvPr id="7" name="Rectangle 6">
            <a:hlinkClick r:id="rId3"/>
            <a:extLst>
              <a:ext uri="{FF2B5EF4-FFF2-40B4-BE49-F238E27FC236}">
                <a16:creationId xmlns:a16="http://schemas.microsoft.com/office/drawing/2014/main" id="{3A63BBDF-9D0E-4CBF-951D-DC2234FA7541}"/>
              </a:ext>
            </a:extLst>
          </p:cNvPr>
          <p:cNvSpPr/>
          <p:nvPr/>
        </p:nvSpPr>
        <p:spPr>
          <a:xfrm>
            <a:off x="3160575" y="841015"/>
            <a:ext cx="60721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u="sng" dirty="0">
                <a:solidFill>
                  <a:srgbClr val="303030"/>
                </a:solidFill>
                <a:latin typeface="-apple-system"/>
                <a:hlinkClick r:id="rId4" action="ppaction://hlinkfile"/>
              </a:rPr>
              <a:t>Paper</a:t>
            </a:r>
            <a:endParaRPr lang="en-US" sz="1400" i="0" u="sng" dirty="0">
              <a:solidFill>
                <a:srgbClr val="303030"/>
              </a:solidFill>
              <a:effectLst/>
              <a:latin typeface="-apple-system"/>
            </a:endParaRPr>
          </a:p>
        </p:txBody>
      </p:sp>
      <p:sp>
        <p:nvSpPr>
          <p:cNvPr id="8" name="Rectangle 7">
            <a:hlinkClick r:id="rId5"/>
            <a:extLst>
              <a:ext uri="{FF2B5EF4-FFF2-40B4-BE49-F238E27FC236}">
                <a16:creationId xmlns:a16="http://schemas.microsoft.com/office/drawing/2014/main" id="{5FAD82B4-052D-4122-814E-2E609547C938}"/>
              </a:ext>
            </a:extLst>
          </p:cNvPr>
          <p:cNvSpPr/>
          <p:nvPr/>
        </p:nvSpPr>
        <p:spPr>
          <a:xfrm>
            <a:off x="3760941" y="841015"/>
            <a:ext cx="5597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u="sng" dirty="0">
                <a:solidFill>
                  <a:srgbClr val="303030"/>
                </a:solidFill>
                <a:latin typeface="-apple-system"/>
                <a:hlinkClick r:id="rId6" action="ppaction://hlinkfile"/>
              </a:rPr>
              <a:t>Code</a:t>
            </a:r>
            <a:endParaRPr lang="en-US" sz="1400" i="0" u="sng" dirty="0">
              <a:solidFill>
                <a:srgbClr val="303030"/>
              </a:solidFill>
              <a:effectLst/>
              <a:latin typeface="-apple-system"/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57ED5E7-AD7E-4BD9-9097-5AAC049485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1704"/>
            <a:ext cx="10515600" cy="5308846"/>
          </a:xfrm>
        </p:spPr>
        <p:txBody>
          <a:bodyPr>
            <a:normAutofit/>
          </a:bodyPr>
          <a:lstStyle/>
          <a:p>
            <a:r>
              <a:rPr lang="en-US" sz="18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Sharpness-Aware Minimization (SAM): SAM is employed during optimization to help the model escape sharp local minima, leading to better generalization. </a:t>
            </a:r>
          </a:p>
          <a:p>
            <a:endParaRPr lang="en-US" sz="1800" dirty="0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  <a:p>
            <a:r>
              <a:rPr lang="en-US" sz="18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Shallow Transformer Model: The </a:t>
            </a:r>
            <a:r>
              <a:rPr lang="en-US" sz="1800" dirty="0" err="1">
                <a:latin typeface="Lucida Sans Unicode" panose="020B0602030504020204" pitchFamily="34" charset="0"/>
                <a:cs typeface="Lucida Sans Unicode" panose="020B0602030504020204" pitchFamily="34" charset="0"/>
              </a:rPr>
              <a:t>SAMformer</a:t>
            </a:r>
            <a:r>
              <a:rPr lang="en-US" sz="18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 is a simplified, lightweight transformer model that uses channel-wise attention rather than temporal attention. </a:t>
            </a:r>
          </a:p>
          <a:p>
            <a:endParaRPr lang="en-US" sz="1800" dirty="0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  <a:p>
            <a:r>
              <a:rPr lang="en-US" sz="18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Reversible Instance Normalization (</a:t>
            </a:r>
            <a:r>
              <a:rPr lang="en-US" sz="1800" dirty="0" err="1">
                <a:latin typeface="Lucida Sans Unicode" panose="020B0602030504020204" pitchFamily="34" charset="0"/>
                <a:cs typeface="Lucida Sans Unicode" panose="020B0602030504020204" pitchFamily="34" charset="0"/>
              </a:rPr>
              <a:t>RevIN</a:t>
            </a:r>
            <a:r>
              <a:rPr lang="en-US" sz="18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): Applied to the input data to manage distribution shifts between training and testing phases, improving robustness.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95B6632-37A2-457A-A53A-CD26A787414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74602" y="4360506"/>
            <a:ext cx="4785996" cy="231048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625AB2C-76CA-40A3-B770-3105BB68C1D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51898" y="4360506"/>
            <a:ext cx="1475872" cy="231048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CBF9079-254E-4F7C-A5A9-8B1BE646F428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clrChange>
              <a:clrFrom>
                <a:srgbClr val="EFF7FF"/>
              </a:clrFrom>
              <a:clrTo>
                <a:srgbClr val="EFF7FF">
                  <a:alpha val="0"/>
                </a:srgbClr>
              </a:clrTo>
            </a:clrChange>
          </a:blip>
          <a:srcRect b="8832"/>
          <a:stretch/>
        </p:blipFill>
        <p:spPr>
          <a:xfrm>
            <a:off x="0" y="99626"/>
            <a:ext cx="1817914" cy="40005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7442113-C891-47F0-9F12-2FAB6CF9969A}"/>
              </a:ext>
            </a:extLst>
          </p:cNvPr>
          <p:cNvSpPr/>
          <p:nvPr/>
        </p:nvSpPr>
        <p:spPr>
          <a:xfrm>
            <a:off x="10950698" y="6410997"/>
            <a:ext cx="7729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Back:</a:t>
            </a:r>
            <a:endParaRPr lang="he-IL" dirty="0"/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13D89BD6-17AD-4EE8-9683-A2FADA5E2D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6904959"/>
              </p:ext>
            </p:extLst>
          </p:nvPr>
        </p:nvGraphicFramePr>
        <p:xfrm>
          <a:off x="4368159" y="497492"/>
          <a:ext cx="1955109" cy="566839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315403">
                <a:tc gridSpan="3">
                  <a:txBody>
                    <a:bodyPr/>
                    <a:lstStyle/>
                    <a:p>
                      <a:pPr algn="l" rtl="1"/>
                      <a:endParaRPr lang="he-IL" sz="14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8692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marL="0" marR="0" lvl="0" indent="0" algn="l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/>
                        <a:t>Optim</a:t>
                      </a:r>
                      <a:endParaRPr lang="he-IL" sz="9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1FE"/>
                    </a:solidFill>
                  </a:tcPr>
                </a:tc>
                <a:tc>
                  <a:txBody>
                    <a:bodyPr/>
                    <a:lstStyle/>
                    <a:p>
                      <a:pPr algn="l" rtl="1"/>
                      <a:r>
                        <a:rPr lang="en-US" sz="900" b="1" dirty="0"/>
                        <a:t>Transfor</a:t>
                      </a:r>
                      <a:endParaRPr lang="he-IL" sz="9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/>
                        <a:t>Timeseries</a:t>
                      </a:r>
                      <a:endParaRPr lang="he-IL" sz="900" b="1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</a:tbl>
          </a:graphicData>
        </a:graphic>
      </p:graphicFrame>
      <p:sp>
        <p:nvSpPr>
          <p:cNvPr id="15" name="Arrow: Down 14">
            <a:hlinkClick r:id="rId10" action="ppaction://hlinksldjump"/>
            <a:extLst>
              <a:ext uri="{FF2B5EF4-FFF2-40B4-BE49-F238E27FC236}">
                <a16:creationId xmlns:a16="http://schemas.microsoft.com/office/drawing/2014/main" id="{052D9B58-A32C-42B8-B54F-5D1549F4A0BF}"/>
              </a:ext>
            </a:extLst>
          </p:cNvPr>
          <p:cNvSpPr/>
          <p:nvPr/>
        </p:nvSpPr>
        <p:spPr>
          <a:xfrm flipV="1">
            <a:off x="11709949" y="6354989"/>
            <a:ext cx="381000" cy="328947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792838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BD3812-4D6C-49A1-ADEC-B413BB671E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21568"/>
            <a:ext cx="10738104" cy="4351338"/>
          </a:xfrm>
        </p:spPr>
        <p:txBody>
          <a:bodyPr>
            <a:normAutofit/>
          </a:bodyPr>
          <a:lstStyle/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Challenge:</a:t>
            </a:r>
          </a:p>
          <a:p>
            <a:pPr lvl="1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Predicting Out-of-Distribution (OOD) performance of models using only In-Distribution (ID) measurements without requiring OOD data. </a:t>
            </a:r>
            <a:b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Proposed Solution: </a:t>
            </a:r>
          </a:p>
          <a:p>
            <a:pPr lvl="1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Lowest Common Ancestor (LCA)-on-the-Line framework Revisits LCA distance to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measure hierarchical distance between labels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and predictions within a class hierarchy. </a:t>
            </a:r>
          </a:p>
          <a:p>
            <a:pPr lvl="1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Demonstrates a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strong linear correlation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between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ID LCA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distance and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OOD accuracy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across 75 models. </a:t>
            </a:r>
            <a:b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Key Findings: </a:t>
            </a:r>
          </a:p>
          <a:p>
            <a:pPr lvl="1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LCA distance </a:t>
            </a:r>
            <a:r>
              <a:rPr lang="en-US" sz="1600" b="1" dirty="0">
                <a:highlight>
                  <a:srgbClr val="C0C0C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(1) effectively predicts OOD performance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pPr lvl="1"/>
            <a:r>
              <a:rPr lang="en-US" sz="1600" b="1" dirty="0">
                <a:highlight>
                  <a:srgbClr val="C0C0C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(2) Aligning model predictions with class taxonomies enhances generalization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he-IL" sz="1600" b="1" dirty="0">
              <a:latin typeface="Arial" panose="020B0604020202020204" pitchFamily="34" charset="0"/>
            </a:endParaRPr>
          </a:p>
          <a:p>
            <a:pPr lvl="1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Constructing taxonomic hierarchies via K-means clustering proves LCA distance is robust.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542FD33-0379-46CD-9472-5327785B8948}"/>
              </a:ext>
            </a:extLst>
          </p:cNvPr>
          <p:cNvSpPr/>
          <p:nvPr/>
        </p:nvSpPr>
        <p:spPr>
          <a:xfrm>
            <a:off x="838200" y="681037"/>
            <a:ext cx="7277100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LCA</a:t>
            </a:r>
            <a:r>
              <a:rPr lang="en-US" sz="32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</a:p>
          <a:p>
            <a:r>
              <a:rPr lang="en-US" dirty="0"/>
              <a:t>Benchmarking Out-of-Distribution Generalization with Class Taxonomies</a:t>
            </a:r>
            <a:endParaRPr lang="he-IL" sz="1200" dirty="0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7" name="Rectangle 6">
            <a:hlinkClick r:id="rId2"/>
            <a:extLst>
              <a:ext uri="{FF2B5EF4-FFF2-40B4-BE49-F238E27FC236}">
                <a16:creationId xmlns:a16="http://schemas.microsoft.com/office/drawing/2014/main" id="{3A63BBDF-9D0E-4CBF-951D-DC2234FA7541}"/>
              </a:ext>
            </a:extLst>
          </p:cNvPr>
          <p:cNvSpPr/>
          <p:nvPr/>
        </p:nvSpPr>
        <p:spPr>
          <a:xfrm>
            <a:off x="1776275" y="841015"/>
            <a:ext cx="60721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u="sng" dirty="0">
                <a:solidFill>
                  <a:srgbClr val="303030"/>
                </a:solidFill>
                <a:latin typeface="-apple-system"/>
                <a:hlinkClick r:id="rId3" action="ppaction://hlinkfile"/>
              </a:rPr>
              <a:t>Paper</a:t>
            </a:r>
            <a:endParaRPr lang="en-US" sz="1400" i="0" u="sng" dirty="0">
              <a:solidFill>
                <a:srgbClr val="303030"/>
              </a:solidFill>
              <a:effectLst/>
              <a:latin typeface="-apple-system"/>
            </a:endParaRPr>
          </a:p>
        </p:txBody>
      </p:sp>
      <p:sp>
        <p:nvSpPr>
          <p:cNvPr id="8" name="Rectangle 7">
            <a:hlinkClick r:id="rId4"/>
            <a:extLst>
              <a:ext uri="{FF2B5EF4-FFF2-40B4-BE49-F238E27FC236}">
                <a16:creationId xmlns:a16="http://schemas.microsoft.com/office/drawing/2014/main" id="{5FAD82B4-052D-4122-814E-2E609547C938}"/>
              </a:ext>
            </a:extLst>
          </p:cNvPr>
          <p:cNvSpPr/>
          <p:nvPr/>
        </p:nvSpPr>
        <p:spPr>
          <a:xfrm>
            <a:off x="2376641" y="841015"/>
            <a:ext cx="5597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u="sng" dirty="0">
                <a:solidFill>
                  <a:srgbClr val="303030"/>
                </a:solidFill>
                <a:latin typeface="-apple-system"/>
                <a:hlinkClick r:id="rId5" action="ppaction://hlinkfile"/>
              </a:rPr>
              <a:t>Code</a:t>
            </a:r>
            <a:endParaRPr lang="en-US" sz="1400" i="0" u="sng" dirty="0">
              <a:solidFill>
                <a:srgbClr val="303030"/>
              </a:solidFill>
              <a:effectLst/>
              <a:latin typeface="-apple-system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6DB08B4-F4B4-40F3-93A4-9BF55733A5C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100000"/>
                    </a14:imgEffect>
                    <a14:imgEffect>
                      <a14:brightnessContrast contrast="34000"/>
                    </a14:imgEffect>
                  </a14:imgLayer>
                </a14:imgProps>
              </a:ext>
            </a:extLst>
          </a:blip>
          <a:srcRect l="8024" t="10061" r="11124" b="8818"/>
          <a:stretch/>
        </p:blipFill>
        <p:spPr>
          <a:xfrm>
            <a:off x="165100" y="153682"/>
            <a:ext cx="673100" cy="662824"/>
          </a:xfrm>
          <a:prstGeom prst="ellipse">
            <a:avLst/>
          </a:prstGeom>
        </p:spPr>
      </p:pic>
      <p:sp>
        <p:nvSpPr>
          <p:cNvPr id="9" name="Arrow: Down 8">
            <a:hlinkClick r:id="rId8" action="ppaction://hlinksldjump"/>
            <a:extLst>
              <a:ext uri="{FF2B5EF4-FFF2-40B4-BE49-F238E27FC236}">
                <a16:creationId xmlns:a16="http://schemas.microsoft.com/office/drawing/2014/main" id="{829B378D-2F4A-483A-A8CD-EE0AA0FE6B51}"/>
              </a:ext>
            </a:extLst>
          </p:cNvPr>
          <p:cNvSpPr/>
          <p:nvPr/>
        </p:nvSpPr>
        <p:spPr>
          <a:xfrm flipV="1">
            <a:off x="11709949" y="6354989"/>
            <a:ext cx="381000" cy="328947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3AF8F64-B654-4808-8BC7-3AA32D421F00}"/>
              </a:ext>
            </a:extLst>
          </p:cNvPr>
          <p:cNvSpPr/>
          <p:nvPr/>
        </p:nvSpPr>
        <p:spPr>
          <a:xfrm>
            <a:off x="10950698" y="6410997"/>
            <a:ext cx="7729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Back:</a:t>
            </a:r>
            <a:endParaRPr lang="he-IL" dirty="0"/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BEBFF0A6-34A9-4C9C-8A91-34FCB654E7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8934325"/>
              </p:ext>
            </p:extLst>
          </p:nvPr>
        </p:nvGraphicFramePr>
        <p:xfrm>
          <a:off x="3076866" y="498639"/>
          <a:ext cx="1955109" cy="586716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315403">
                <a:tc gridSpan="3">
                  <a:txBody>
                    <a:bodyPr/>
                    <a:lstStyle/>
                    <a:p>
                      <a:pPr algn="l" rtl="0"/>
                      <a:endParaRPr lang="he-IL" sz="16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8692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marL="0" marR="0" lvl="0" indent="0" algn="l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dirty="0"/>
                        <a:t>Classif</a:t>
                      </a:r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819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800" b="1" dirty="0"/>
                        <a:t>Optim</a:t>
                      </a:r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1F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ODD</a:t>
                      </a:r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D9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31746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542FD33-0379-46CD-9472-5327785B8948}"/>
              </a:ext>
            </a:extLst>
          </p:cNvPr>
          <p:cNvSpPr/>
          <p:nvPr/>
        </p:nvSpPr>
        <p:spPr>
          <a:xfrm>
            <a:off x="838200" y="681037"/>
            <a:ext cx="7277100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LCA</a:t>
            </a:r>
            <a:r>
              <a:rPr lang="en-US" sz="32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</a:p>
          <a:p>
            <a:r>
              <a:rPr lang="en-US" dirty="0"/>
              <a:t>Benchmarking Out-of-Distribution Generalization with Class Taxonomies</a:t>
            </a:r>
            <a:endParaRPr lang="he-IL" sz="1200" dirty="0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7" name="Rectangle 6">
            <a:hlinkClick r:id="rId2"/>
            <a:extLst>
              <a:ext uri="{FF2B5EF4-FFF2-40B4-BE49-F238E27FC236}">
                <a16:creationId xmlns:a16="http://schemas.microsoft.com/office/drawing/2014/main" id="{3A63BBDF-9D0E-4CBF-951D-DC2234FA7541}"/>
              </a:ext>
            </a:extLst>
          </p:cNvPr>
          <p:cNvSpPr/>
          <p:nvPr/>
        </p:nvSpPr>
        <p:spPr>
          <a:xfrm>
            <a:off x="1776275" y="841015"/>
            <a:ext cx="60721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u="sng" dirty="0">
                <a:solidFill>
                  <a:srgbClr val="303030"/>
                </a:solidFill>
                <a:latin typeface="-apple-system"/>
                <a:hlinkClick r:id="rId3" action="ppaction://hlinkfile"/>
              </a:rPr>
              <a:t>Paper</a:t>
            </a:r>
            <a:endParaRPr lang="en-US" sz="1400" i="0" u="sng" dirty="0">
              <a:solidFill>
                <a:srgbClr val="303030"/>
              </a:solidFill>
              <a:effectLst/>
              <a:latin typeface="-apple-system"/>
            </a:endParaRPr>
          </a:p>
        </p:txBody>
      </p:sp>
      <p:sp>
        <p:nvSpPr>
          <p:cNvPr id="8" name="Rectangle 7">
            <a:hlinkClick r:id="rId4"/>
            <a:extLst>
              <a:ext uri="{FF2B5EF4-FFF2-40B4-BE49-F238E27FC236}">
                <a16:creationId xmlns:a16="http://schemas.microsoft.com/office/drawing/2014/main" id="{5FAD82B4-052D-4122-814E-2E609547C938}"/>
              </a:ext>
            </a:extLst>
          </p:cNvPr>
          <p:cNvSpPr/>
          <p:nvPr/>
        </p:nvSpPr>
        <p:spPr>
          <a:xfrm>
            <a:off x="2376641" y="841015"/>
            <a:ext cx="5597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u="sng" dirty="0">
                <a:solidFill>
                  <a:srgbClr val="303030"/>
                </a:solidFill>
                <a:latin typeface="-apple-system"/>
                <a:hlinkClick r:id="rId5" action="ppaction://hlinkfile"/>
              </a:rPr>
              <a:t>Code</a:t>
            </a:r>
            <a:endParaRPr lang="en-US" sz="1400" i="0" u="sng" dirty="0">
              <a:solidFill>
                <a:srgbClr val="303030"/>
              </a:solidFill>
              <a:effectLst/>
              <a:latin typeface="-apple-system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1F2330D-F6D5-4774-BCB0-C172A7FC4C36}"/>
              </a:ext>
            </a:extLst>
          </p:cNvPr>
          <p:cNvSpPr/>
          <p:nvPr/>
        </p:nvSpPr>
        <p:spPr>
          <a:xfrm>
            <a:off x="2044700" y="5029200"/>
            <a:ext cx="3937000" cy="800100"/>
          </a:xfrm>
          <a:prstGeom prst="rect">
            <a:avLst/>
          </a:prstGeom>
          <a:solidFill>
            <a:srgbClr val="FBFE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BB625F-B131-495A-ABC5-6EFD646E67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0500" y="1796821"/>
            <a:ext cx="8897592" cy="42201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7D027C8-017B-4B8C-8AE0-01EC16B3755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100000"/>
                    </a14:imgEffect>
                    <a14:imgEffect>
                      <a14:brightnessContrast contrast="34000"/>
                    </a14:imgEffect>
                  </a14:imgLayer>
                </a14:imgProps>
              </a:ext>
            </a:extLst>
          </a:blip>
          <a:srcRect l="8024" t="10061" r="11124" b="8818"/>
          <a:stretch/>
        </p:blipFill>
        <p:spPr>
          <a:xfrm>
            <a:off x="165100" y="153682"/>
            <a:ext cx="673100" cy="662824"/>
          </a:xfrm>
          <a:prstGeom prst="ellipse">
            <a:avLst/>
          </a:prstGeom>
        </p:spPr>
      </p:pic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07FCA284-2133-443A-9FCD-946DBF415E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8934325"/>
              </p:ext>
            </p:extLst>
          </p:nvPr>
        </p:nvGraphicFramePr>
        <p:xfrm>
          <a:off x="3076866" y="498639"/>
          <a:ext cx="1955109" cy="586716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315403">
                <a:tc gridSpan="3">
                  <a:txBody>
                    <a:bodyPr/>
                    <a:lstStyle/>
                    <a:p>
                      <a:pPr algn="l" rtl="0"/>
                      <a:endParaRPr lang="he-IL" sz="16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8692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marL="0" marR="0" lvl="0" indent="0" algn="l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dirty="0"/>
                        <a:t>Classif</a:t>
                      </a:r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819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800" b="1" dirty="0"/>
                        <a:t>Optim</a:t>
                      </a:r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1F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ODD</a:t>
                      </a:r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D9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</a:tbl>
          </a:graphicData>
        </a:graphic>
      </p:graphicFrame>
      <p:sp>
        <p:nvSpPr>
          <p:cNvPr id="11" name="Arrow: Down 10">
            <a:hlinkClick r:id="rId9" action="ppaction://hlinksldjump"/>
            <a:extLst>
              <a:ext uri="{FF2B5EF4-FFF2-40B4-BE49-F238E27FC236}">
                <a16:creationId xmlns:a16="http://schemas.microsoft.com/office/drawing/2014/main" id="{E653AAA1-5EAF-4024-9391-3B197FD430C4}"/>
              </a:ext>
            </a:extLst>
          </p:cNvPr>
          <p:cNvSpPr/>
          <p:nvPr/>
        </p:nvSpPr>
        <p:spPr>
          <a:xfrm flipV="1">
            <a:off x="11709949" y="6354989"/>
            <a:ext cx="381000" cy="328947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5794EAE-8068-48E6-A59B-9E009422AAED}"/>
              </a:ext>
            </a:extLst>
          </p:cNvPr>
          <p:cNvSpPr/>
          <p:nvPr/>
        </p:nvSpPr>
        <p:spPr>
          <a:xfrm>
            <a:off x="10950698" y="6410997"/>
            <a:ext cx="7729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Back: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417730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542FD33-0379-46CD-9472-5327785B8948}"/>
              </a:ext>
            </a:extLst>
          </p:cNvPr>
          <p:cNvSpPr/>
          <p:nvPr/>
        </p:nvSpPr>
        <p:spPr>
          <a:xfrm>
            <a:off x="838200" y="681037"/>
            <a:ext cx="7277100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LCA</a:t>
            </a:r>
            <a:r>
              <a:rPr lang="en-US" sz="32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</a:p>
          <a:p>
            <a:r>
              <a:rPr lang="en-US" dirty="0"/>
              <a:t>Benchmarking Out-of-Distribution Generalization with Class Taxonomies</a:t>
            </a:r>
            <a:endParaRPr lang="he-IL" sz="1200" dirty="0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7" name="Rectangle 6">
            <a:hlinkClick r:id="rId2"/>
            <a:extLst>
              <a:ext uri="{FF2B5EF4-FFF2-40B4-BE49-F238E27FC236}">
                <a16:creationId xmlns:a16="http://schemas.microsoft.com/office/drawing/2014/main" id="{3A63BBDF-9D0E-4CBF-951D-DC2234FA7541}"/>
              </a:ext>
            </a:extLst>
          </p:cNvPr>
          <p:cNvSpPr/>
          <p:nvPr/>
        </p:nvSpPr>
        <p:spPr>
          <a:xfrm>
            <a:off x="1776275" y="841015"/>
            <a:ext cx="60721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u="sng" dirty="0">
                <a:solidFill>
                  <a:srgbClr val="303030"/>
                </a:solidFill>
                <a:latin typeface="-apple-system"/>
                <a:hlinkClick r:id="rId3" action="ppaction://hlinkfile"/>
              </a:rPr>
              <a:t>Paper</a:t>
            </a:r>
            <a:endParaRPr lang="en-US" sz="1400" i="0" u="sng" dirty="0">
              <a:solidFill>
                <a:srgbClr val="303030"/>
              </a:solidFill>
              <a:effectLst/>
              <a:latin typeface="-apple-system"/>
            </a:endParaRPr>
          </a:p>
        </p:txBody>
      </p:sp>
      <p:sp>
        <p:nvSpPr>
          <p:cNvPr id="8" name="Rectangle 7">
            <a:hlinkClick r:id="rId4"/>
            <a:extLst>
              <a:ext uri="{FF2B5EF4-FFF2-40B4-BE49-F238E27FC236}">
                <a16:creationId xmlns:a16="http://schemas.microsoft.com/office/drawing/2014/main" id="{5FAD82B4-052D-4122-814E-2E609547C938}"/>
              </a:ext>
            </a:extLst>
          </p:cNvPr>
          <p:cNvSpPr/>
          <p:nvPr/>
        </p:nvSpPr>
        <p:spPr>
          <a:xfrm>
            <a:off x="2376641" y="841015"/>
            <a:ext cx="5597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u="sng" dirty="0">
                <a:solidFill>
                  <a:srgbClr val="303030"/>
                </a:solidFill>
                <a:latin typeface="-apple-system"/>
                <a:hlinkClick r:id="rId5" action="ppaction://hlinkfile"/>
              </a:rPr>
              <a:t>Code</a:t>
            </a:r>
            <a:endParaRPr lang="en-US" sz="1400" i="0" u="sng" dirty="0">
              <a:solidFill>
                <a:srgbClr val="303030"/>
              </a:solidFill>
              <a:effectLst/>
              <a:latin typeface="-apple-system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3B41FF0-7F73-49B3-A194-F0F6E239F368}"/>
              </a:ext>
            </a:extLst>
          </p:cNvPr>
          <p:cNvGrpSpPr/>
          <p:nvPr/>
        </p:nvGrpSpPr>
        <p:grpSpPr>
          <a:xfrm>
            <a:off x="1257300" y="2059120"/>
            <a:ext cx="9580545" cy="4798880"/>
            <a:chOff x="1638300" y="1952624"/>
            <a:chExt cx="9999645" cy="5008807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A614220-E799-47C7-9ED9-AD917FF7803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638300" y="1965325"/>
              <a:ext cx="9980017" cy="491380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52FC228-713F-4607-A80C-A306097CB1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 l="901" t="4910" r="1848" b="10681"/>
            <a:stretch/>
          </p:blipFill>
          <p:spPr>
            <a:xfrm>
              <a:off x="1638300" y="1952624"/>
              <a:ext cx="8810626" cy="4397375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0B83940C-B285-432D-AE1C-4932FE7F7A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b="-1516"/>
            <a:stretch/>
          </p:blipFill>
          <p:spPr>
            <a:xfrm>
              <a:off x="5994401" y="2564056"/>
              <a:ext cx="5643544" cy="4397375"/>
            </a:xfrm>
            <a:prstGeom prst="rect">
              <a:avLst/>
            </a:prstGeom>
          </p:spPr>
        </p:pic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AE021932-DED9-4FB4-8291-735ECF4D36F8}"/>
              </a:ext>
            </a:extLst>
          </p:cNvPr>
          <p:cNvSpPr/>
          <p:nvPr/>
        </p:nvSpPr>
        <p:spPr>
          <a:xfrm>
            <a:off x="679450" y="1518123"/>
            <a:ext cx="46618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highlight>
                  <a:srgbClr val="C0C0C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(1) Effectively predicts OOD performance</a:t>
            </a:r>
            <a:endParaRPr lang="he-IL" dirty="0">
              <a:highlight>
                <a:srgbClr val="C0C0C0"/>
              </a:highlight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70B5857-60A7-481D-9050-291D5650E42D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harpenSoften amount="100000"/>
                    </a14:imgEffect>
                    <a14:imgEffect>
                      <a14:brightnessContrast contrast="34000"/>
                    </a14:imgEffect>
                  </a14:imgLayer>
                </a14:imgProps>
              </a:ext>
            </a:extLst>
          </a:blip>
          <a:srcRect l="8024" t="10061" r="11124" b="8818"/>
          <a:stretch/>
        </p:blipFill>
        <p:spPr>
          <a:xfrm>
            <a:off x="165100" y="153682"/>
            <a:ext cx="673100" cy="662824"/>
          </a:xfrm>
          <a:prstGeom prst="ellipse">
            <a:avLst/>
          </a:prstGeom>
        </p:spPr>
      </p:pic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316D2897-85D0-494D-928D-004A8745B5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8934325"/>
              </p:ext>
            </p:extLst>
          </p:nvPr>
        </p:nvGraphicFramePr>
        <p:xfrm>
          <a:off x="3076866" y="498639"/>
          <a:ext cx="1955109" cy="586716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315403">
                <a:tc gridSpan="3">
                  <a:txBody>
                    <a:bodyPr/>
                    <a:lstStyle/>
                    <a:p>
                      <a:pPr algn="l" rtl="0"/>
                      <a:endParaRPr lang="he-IL" sz="16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8692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marL="0" marR="0" lvl="0" indent="0" algn="l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dirty="0"/>
                        <a:t>Classif</a:t>
                      </a:r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819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800" b="1" dirty="0"/>
                        <a:t>Optim</a:t>
                      </a:r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1F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ODD</a:t>
                      </a:r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D9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</a:tbl>
          </a:graphicData>
        </a:graphic>
      </p:graphicFrame>
      <p:sp>
        <p:nvSpPr>
          <p:cNvPr id="13" name="Arrow: Down 12">
            <a:hlinkClick r:id="rId12" action="ppaction://hlinksldjump"/>
            <a:extLst>
              <a:ext uri="{FF2B5EF4-FFF2-40B4-BE49-F238E27FC236}">
                <a16:creationId xmlns:a16="http://schemas.microsoft.com/office/drawing/2014/main" id="{C3EA563E-ED97-4D4F-BE3A-C6A2C6410010}"/>
              </a:ext>
            </a:extLst>
          </p:cNvPr>
          <p:cNvSpPr/>
          <p:nvPr/>
        </p:nvSpPr>
        <p:spPr>
          <a:xfrm flipV="1">
            <a:off x="11709949" y="6354989"/>
            <a:ext cx="381000" cy="328947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BD3E6D-CB8C-4637-BAAD-ABCC3DF77CC1}"/>
              </a:ext>
            </a:extLst>
          </p:cNvPr>
          <p:cNvSpPr/>
          <p:nvPr/>
        </p:nvSpPr>
        <p:spPr>
          <a:xfrm>
            <a:off x="10950698" y="6410997"/>
            <a:ext cx="7729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Back: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73634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542FD33-0379-46CD-9472-5327785B8948}"/>
              </a:ext>
            </a:extLst>
          </p:cNvPr>
          <p:cNvSpPr/>
          <p:nvPr/>
        </p:nvSpPr>
        <p:spPr>
          <a:xfrm>
            <a:off x="838200" y="681037"/>
            <a:ext cx="7277100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LCA</a:t>
            </a:r>
            <a:r>
              <a:rPr lang="en-US" sz="32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</a:p>
          <a:p>
            <a:r>
              <a:rPr lang="en-US" dirty="0"/>
              <a:t>Benchmarking Out-of-Distribution Generalization with Class Taxonomies</a:t>
            </a:r>
            <a:endParaRPr lang="he-IL" sz="1200" dirty="0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7" name="Rectangle 6">
            <a:hlinkClick r:id="rId2"/>
            <a:extLst>
              <a:ext uri="{FF2B5EF4-FFF2-40B4-BE49-F238E27FC236}">
                <a16:creationId xmlns:a16="http://schemas.microsoft.com/office/drawing/2014/main" id="{3A63BBDF-9D0E-4CBF-951D-DC2234FA7541}"/>
              </a:ext>
            </a:extLst>
          </p:cNvPr>
          <p:cNvSpPr/>
          <p:nvPr/>
        </p:nvSpPr>
        <p:spPr>
          <a:xfrm>
            <a:off x="1776275" y="841015"/>
            <a:ext cx="60721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u="sng" dirty="0">
                <a:solidFill>
                  <a:srgbClr val="303030"/>
                </a:solidFill>
                <a:latin typeface="-apple-system"/>
                <a:hlinkClick r:id="rId3" action="ppaction://hlinkfile"/>
              </a:rPr>
              <a:t>Paper</a:t>
            </a:r>
            <a:endParaRPr lang="en-US" sz="1400" i="0" u="sng" dirty="0">
              <a:solidFill>
                <a:srgbClr val="303030"/>
              </a:solidFill>
              <a:effectLst/>
              <a:latin typeface="-apple-system"/>
            </a:endParaRPr>
          </a:p>
        </p:txBody>
      </p:sp>
      <p:sp>
        <p:nvSpPr>
          <p:cNvPr id="8" name="Rectangle 7">
            <a:hlinkClick r:id="rId4"/>
            <a:extLst>
              <a:ext uri="{FF2B5EF4-FFF2-40B4-BE49-F238E27FC236}">
                <a16:creationId xmlns:a16="http://schemas.microsoft.com/office/drawing/2014/main" id="{5FAD82B4-052D-4122-814E-2E609547C938}"/>
              </a:ext>
            </a:extLst>
          </p:cNvPr>
          <p:cNvSpPr/>
          <p:nvPr/>
        </p:nvSpPr>
        <p:spPr>
          <a:xfrm>
            <a:off x="2376641" y="841015"/>
            <a:ext cx="5597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u="sng" dirty="0">
                <a:solidFill>
                  <a:srgbClr val="303030"/>
                </a:solidFill>
                <a:latin typeface="-apple-system"/>
                <a:hlinkClick r:id="rId5" action="ppaction://hlinkfile"/>
              </a:rPr>
              <a:t>Code</a:t>
            </a:r>
            <a:endParaRPr lang="en-US" sz="1400" i="0" u="sng" dirty="0">
              <a:solidFill>
                <a:srgbClr val="303030"/>
              </a:solidFill>
              <a:effectLst/>
              <a:latin typeface="-apple-system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0D12A08-B938-4854-B7B3-E248CB7091C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7256" b="9352"/>
          <a:stretch/>
        </p:blipFill>
        <p:spPr>
          <a:xfrm>
            <a:off x="1570993" y="1968500"/>
            <a:ext cx="8944607" cy="42084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5311A71-3B1E-4E16-8DF8-95EAC8111E86}"/>
              </a:ext>
            </a:extLst>
          </p:cNvPr>
          <p:cNvSpPr/>
          <p:nvPr/>
        </p:nvSpPr>
        <p:spPr>
          <a:xfrm>
            <a:off x="679450" y="1518123"/>
            <a:ext cx="46618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highlight>
                  <a:srgbClr val="C0C0C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(1) Effectively predicts OOD performance</a:t>
            </a:r>
            <a:endParaRPr lang="he-IL" dirty="0">
              <a:highlight>
                <a:srgbClr val="C0C0C0"/>
              </a:highlight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4FC8C24-ABAB-4E32-B056-109B1266B92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100000"/>
                    </a14:imgEffect>
                    <a14:imgEffect>
                      <a14:brightnessContrast contrast="34000"/>
                    </a14:imgEffect>
                  </a14:imgLayer>
                </a14:imgProps>
              </a:ext>
            </a:extLst>
          </a:blip>
          <a:srcRect l="8024" t="10061" r="11124" b="8818"/>
          <a:stretch/>
        </p:blipFill>
        <p:spPr>
          <a:xfrm>
            <a:off x="165100" y="153682"/>
            <a:ext cx="673100" cy="662824"/>
          </a:xfrm>
          <a:prstGeom prst="ellipse">
            <a:avLst/>
          </a:prstGeom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6E50B79A-0001-42B4-B86B-5775E42E0C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8934325"/>
              </p:ext>
            </p:extLst>
          </p:nvPr>
        </p:nvGraphicFramePr>
        <p:xfrm>
          <a:off x="3076866" y="498639"/>
          <a:ext cx="1955109" cy="586716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315403">
                <a:tc gridSpan="3">
                  <a:txBody>
                    <a:bodyPr/>
                    <a:lstStyle/>
                    <a:p>
                      <a:pPr algn="l" rtl="0"/>
                      <a:endParaRPr lang="he-IL" sz="16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8692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marL="0" marR="0" lvl="0" indent="0" algn="l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dirty="0"/>
                        <a:t>Classif</a:t>
                      </a:r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819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800" b="1" dirty="0"/>
                        <a:t>Optim</a:t>
                      </a:r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1F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ODD</a:t>
                      </a:r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D9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</a:tbl>
          </a:graphicData>
        </a:graphic>
      </p:graphicFrame>
      <p:sp>
        <p:nvSpPr>
          <p:cNvPr id="10" name="Arrow: Down 9">
            <a:hlinkClick r:id="rId9" action="ppaction://hlinksldjump"/>
            <a:extLst>
              <a:ext uri="{FF2B5EF4-FFF2-40B4-BE49-F238E27FC236}">
                <a16:creationId xmlns:a16="http://schemas.microsoft.com/office/drawing/2014/main" id="{A9E89A2D-E1F3-47A6-8014-02B3D5469776}"/>
              </a:ext>
            </a:extLst>
          </p:cNvPr>
          <p:cNvSpPr/>
          <p:nvPr/>
        </p:nvSpPr>
        <p:spPr>
          <a:xfrm flipV="1">
            <a:off x="11709949" y="6354989"/>
            <a:ext cx="381000" cy="328947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3F55CCD-7C34-40AC-A62A-859B1A92E850}"/>
              </a:ext>
            </a:extLst>
          </p:cNvPr>
          <p:cNvSpPr/>
          <p:nvPr/>
        </p:nvSpPr>
        <p:spPr>
          <a:xfrm>
            <a:off x="10950698" y="6410997"/>
            <a:ext cx="7729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Back: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73357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542FD33-0379-46CD-9472-5327785B8948}"/>
              </a:ext>
            </a:extLst>
          </p:cNvPr>
          <p:cNvSpPr/>
          <p:nvPr/>
        </p:nvSpPr>
        <p:spPr>
          <a:xfrm>
            <a:off x="838200" y="681037"/>
            <a:ext cx="7277100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LCA</a:t>
            </a:r>
            <a:r>
              <a:rPr lang="en-US" sz="32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</a:p>
          <a:p>
            <a:r>
              <a:rPr lang="en-US" dirty="0"/>
              <a:t>Benchmarking Out-of-Distribution Generalization with Class Taxonomies</a:t>
            </a:r>
            <a:endParaRPr lang="he-IL" sz="1200" dirty="0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7" name="Rectangle 6">
            <a:hlinkClick r:id="rId2"/>
            <a:extLst>
              <a:ext uri="{FF2B5EF4-FFF2-40B4-BE49-F238E27FC236}">
                <a16:creationId xmlns:a16="http://schemas.microsoft.com/office/drawing/2014/main" id="{3A63BBDF-9D0E-4CBF-951D-DC2234FA7541}"/>
              </a:ext>
            </a:extLst>
          </p:cNvPr>
          <p:cNvSpPr/>
          <p:nvPr/>
        </p:nvSpPr>
        <p:spPr>
          <a:xfrm>
            <a:off x="1776275" y="841015"/>
            <a:ext cx="60721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u="sng" dirty="0">
                <a:solidFill>
                  <a:srgbClr val="303030"/>
                </a:solidFill>
                <a:latin typeface="-apple-system"/>
                <a:hlinkClick r:id="rId3" action="ppaction://hlinkfile"/>
              </a:rPr>
              <a:t>Paper</a:t>
            </a:r>
            <a:endParaRPr lang="en-US" sz="1400" i="0" u="sng" dirty="0">
              <a:solidFill>
                <a:srgbClr val="303030"/>
              </a:solidFill>
              <a:effectLst/>
              <a:latin typeface="-apple-system"/>
            </a:endParaRPr>
          </a:p>
        </p:txBody>
      </p:sp>
      <p:sp>
        <p:nvSpPr>
          <p:cNvPr id="8" name="Rectangle 7">
            <a:hlinkClick r:id="rId4"/>
            <a:extLst>
              <a:ext uri="{FF2B5EF4-FFF2-40B4-BE49-F238E27FC236}">
                <a16:creationId xmlns:a16="http://schemas.microsoft.com/office/drawing/2014/main" id="{5FAD82B4-052D-4122-814E-2E609547C938}"/>
              </a:ext>
            </a:extLst>
          </p:cNvPr>
          <p:cNvSpPr/>
          <p:nvPr/>
        </p:nvSpPr>
        <p:spPr>
          <a:xfrm>
            <a:off x="2376641" y="841015"/>
            <a:ext cx="5597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u="sng" dirty="0">
                <a:solidFill>
                  <a:srgbClr val="303030"/>
                </a:solidFill>
                <a:latin typeface="-apple-system"/>
                <a:hlinkClick r:id="rId5" action="ppaction://hlinkfile"/>
              </a:rPr>
              <a:t>Code</a:t>
            </a:r>
            <a:endParaRPr lang="en-US" sz="1400" i="0" u="sng" dirty="0">
              <a:solidFill>
                <a:srgbClr val="303030"/>
              </a:solidFill>
              <a:effectLst/>
              <a:latin typeface="-apple-system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5311A71-3B1E-4E16-8DF8-95EAC8111E86}"/>
              </a:ext>
            </a:extLst>
          </p:cNvPr>
          <p:cNvSpPr/>
          <p:nvPr/>
        </p:nvSpPr>
        <p:spPr>
          <a:xfrm>
            <a:off x="679450" y="1518123"/>
            <a:ext cx="46618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highlight>
                  <a:srgbClr val="C0C0C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(1) Effectively predicts OOD performance</a:t>
            </a:r>
            <a:endParaRPr lang="he-IL" dirty="0">
              <a:highlight>
                <a:srgbClr val="C0C0C0"/>
              </a:highlight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4FC8C24-ABAB-4E32-B056-109B1266B92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100000"/>
                    </a14:imgEffect>
                    <a14:imgEffect>
                      <a14:brightnessContrast contrast="34000"/>
                    </a14:imgEffect>
                  </a14:imgLayer>
                </a14:imgProps>
              </a:ext>
            </a:extLst>
          </a:blip>
          <a:srcRect l="8024" t="10061" r="11124" b="8818"/>
          <a:stretch/>
        </p:blipFill>
        <p:spPr>
          <a:xfrm>
            <a:off x="165100" y="153682"/>
            <a:ext cx="673100" cy="662824"/>
          </a:xfrm>
          <a:prstGeom prst="ellipse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0685C8C-3E2C-491E-9586-E9666BFDC3A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81888" y="2178812"/>
            <a:ext cx="8039351" cy="419600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DDDDA618-9C33-43FA-B367-51DB671AFC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8934325"/>
              </p:ext>
            </p:extLst>
          </p:nvPr>
        </p:nvGraphicFramePr>
        <p:xfrm>
          <a:off x="3076866" y="498639"/>
          <a:ext cx="1955109" cy="586716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315403">
                <a:tc gridSpan="3">
                  <a:txBody>
                    <a:bodyPr/>
                    <a:lstStyle/>
                    <a:p>
                      <a:pPr algn="l" rtl="0"/>
                      <a:endParaRPr lang="he-IL" sz="16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8692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marL="0" marR="0" lvl="0" indent="0" algn="l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dirty="0"/>
                        <a:t>Classif</a:t>
                      </a:r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819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800" b="1" dirty="0"/>
                        <a:t>Optim</a:t>
                      </a:r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1F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ODD</a:t>
                      </a:r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D9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</a:tbl>
          </a:graphicData>
        </a:graphic>
      </p:graphicFrame>
      <p:sp>
        <p:nvSpPr>
          <p:cNvPr id="10" name="Arrow: Down 9">
            <a:hlinkClick r:id="rId9" action="ppaction://hlinksldjump"/>
            <a:extLst>
              <a:ext uri="{FF2B5EF4-FFF2-40B4-BE49-F238E27FC236}">
                <a16:creationId xmlns:a16="http://schemas.microsoft.com/office/drawing/2014/main" id="{DA4B12A4-1375-4DD9-A607-00EC84FA60E6}"/>
              </a:ext>
            </a:extLst>
          </p:cNvPr>
          <p:cNvSpPr/>
          <p:nvPr/>
        </p:nvSpPr>
        <p:spPr>
          <a:xfrm flipV="1">
            <a:off x="11709949" y="6354989"/>
            <a:ext cx="381000" cy="328947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D7ED4D0-07DC-44D2-B659-64680F8CD8A4}"/>
              </a:ext>
            </a:extLst>
          </p:cNvPr>
          <p:cNvSpPr/>
          <p:nvPr/>
        </p:nvSpPr>
        <p:spPr>
          <a:xfrm>
            <a:off x="10950698" y="6410997"/>
            <a:ext cx="7729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Back: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628392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542FD33-0379-46CD-9472-5327785B8948}"/>
              </a:ext>
            </a:extLst>
          </p:cNvPr>
          <p:cNvSpPr/>
          <p:nvPr/>
        </p:nvSpPr>
        <p:spPr>
          <a:xfrm>
            <a:off x="838200" y="681037"/>
            <a:ext cx="7277100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LCA</a:t>
            </a:r>
            <a:r>
              <a:rPr lang="en-US" sz="32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</a:p>
          <a:p>
            <a:r>
              <a:rPr lang="en-US" dirty="0"/>
              <a:t>Benchmarking Out-of-Distribution Generalization with Class Taxonomies</a:t>
            </a:r>
            <a:endParaRPr lang="he-IL" sz="1200" dirty="0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7" name="Rectangle 6">
            <a:hlinkClick r:id="rId2"/>
            <a:extLst>
              <a:ext uri="{FF2B5EF4-FFF2-40B4-BE49-F238E27FC236}">
                <a16:creationId xmlns:a16="http://schemas.microsoft.com/office/drawing/2014/main" id="{3A63BBDF-9D0E-4CBF-951D-DC2234FA7541}"/>
              </a:ext>
            </a:extLst>
          </p:cNvPr>
          <p:cNvSpPr/>
          <p:nvPr/>
        </p:nvSpPr>
        <p:spPr>
          <a:xfrm>
            <a:off x="1776275" y="841015"/>
            <a:ext cx="60721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u="sng" dirty="0">
                <a:solidFill>
                  <a:srgbClr val="303030"/>
                </a:solidFill>
                <a:latin typeface="-apple-system"/>
                <a:hlinkClick r:id="rId3" action="ppaction://hlinkfile"/>
              </a:rPr>
              <a:t>Paper</a:t>
            </a:r>
            <a:endParaRPr lang="en-US" sz="1400" i="0" u="sng" dirty="0">
              <a:solidFill>
                <a:srgbClr val="303030"/>
              </a:solidFill>
              <a:effectLst/>
              <a:latin typeface="-apple-system"/>
            </a:endParaRPr>
          </a:p>
        </p:txBody>
      </p:sp>
      <p:sp>
        <p:nvSpPr>
          <p:cNvPr id="8" name="Rectangle 7">
            <a:hlinkClick r:id="rId4"/>
            <a:extLst>
              <a:ext uri="{FF2B5EF4-FFF2-40B4-BE49-F238E27FC236}">
                <a16:creationId xmlns:a16="http://schemas.microsoft.com/office/drawing/2014/main" id="{5FAD82B4-052D-4122-814E-2E609547C938}"/>
              </a:ext>
            </a:extLst>
          </p:cNvPr>
          <p:cNvSpPr/>
          <p:nvPr/>
        </p:nvSpPr>
        <p:spPr>
          <a:xfrm>
            <a:off x="2376641" y="841015"/>
            <a:ext cx="5597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u="sng" dirty="0">
                <a:solidFill>
                  <a:srgbClr val="303030"/>
                </a:solidFill>
                <a:latin typeface="-apple-system"/>
                <a:hlinkClick r:id="rId5" action="ppaction://hlinkfile"/>
              </a:rPr>
              <a:t>Code</a:t>
            </a:r>
            <a:endParaRPr lang="en-US" sz="1400" i="0" u="sng" dirty="0">
              <a:solidFill>
                <a:srgbClr val="303030"/>
              </a:solidFill>
              <a:effectLst/>
              <a:latin typeface="-apple-system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6410276-7131-4455-8BEC-F27160DA86E3}"/>
              </a:ext>
            </a:extLst>
          </p:cNvPr>
          <p:cNvSpPr/>
          <p:nvPr/>
        </p:nvSpPr>
        <p:spPr>
          <a:xfrm>
            <a:off x="679450" y="1518123"/>
            <a:ext cx="87270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highlight>
                  <a:srgbClr val="C0C0C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(2) Aligning model predictions with class taxonomies enhances generalization</a:t>
            </a:r>
            <a:endParaRPr lang="he-IL" dirty="0">
              <a:highlight>
                <a:srgbClr val="C0C0C0"/>
              </a:highligh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3B373E-7279-4050-A6C8-7D61EC7F39D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19"/>
          <a:stretch/>
        </p:blipFill>
        <p:spPr>
          <a:xfrm>
            <a:off x="1620236" y="2379897"/>
            <a:ext cx="8621328" cy="392017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903C9A4-0180-46FF-BC79-D326DC6B58A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100000"/>
                    </a14:imgEffect>
                    <a14:imgEffect>
                      <a14:brightnessContrast contrast="34000"/>
                    </a14:imgEffect>
                  </a14:imgLayer>
                </a14:imgProps>
              </a:ext>
            </a:extLst>
          </a:blip>
          <a:srcRect l="8024" t="10061" r="11124" b="8818"/>
          <a:stretch/>
        </p:blipFill>
        <p:spPr>
          <a:xfrm>
            <a:off x="165100" y="153682"/>
            <a:ext cx="673100" cy="662824"/>
          </a:xfrm>
          <a:prstGeom prst="ellipse">
            <a:avLst/>
          </a:prstGeom>
        </p:spPr>
      </p:pic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27EF2D36-C748-42AB-B556-CB2514D13B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8934325"/>
              </p:ext>
            </p:extLst>
          </p:nvPr>
        </p:nvGraphicFramePr>
        <p:xfrm>
          <a:off x="3076866" y="498639"/>
          <a:ext cx="1955109" cy="586716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315403">
                <a:tc gridSpan="3">
                  <a:txBody>
                    <a:bodyPr/>
                    <a:lstStyle/>
                    <a:p>
                      <a:pPr algn="l" rtl="0"/>
                      <a:endParaRPr lang="he-IL" sz="16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8692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marL="0" marR="0" lvl="0" indent="0" algn="l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dirty="0"/>
                        <a:t>Classif</a:t>
                      </a:r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819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800" b="1" dirty="0"/>
                        <a:t>Optim</a:t>
                      </a:r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1F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ODD</a:t>
                      </a:r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D9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</a:tbl>
          </a:graphicData>
        </a:graphic>
      </p:graphicFrame>
      <p:sp>
        <p:nvSpPr>
          <p:cNvPr id="11" name="Arrow: Down 10">
            <a:hlinkClick r:id="rId9" action="ppaction://hlinksldjump"/>
            <a:extLst>
              <a:ext uri="{FF2B5EF4-FFF2-40B4-BE49-F238E27FC236}">
                <a16:creationId xmlns:a16="http://schemas.microsoft.com/office/drawing/2014/main" id="{58EE662B-6E2C-4725-A788-E33911830257}"/>
              </a:ext>
            </a:extLst>
          </p:cNvPr>
          <p:cNvSpPr/>
          <p:nvPr/>
        </p:nvSpPr>
        <p:spPr>
          <a:xfrm flipV="1">
            <a:off x="11709949" y="6354989"/>
            <a:ext cx="381000" cy="328947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D8F1FCB-17F9-4D1F-A977-E10B44F42080}"/>
              </a:ext>
            </a:extLst>
          </p:cNvPr>
          <p:cNvSpPr/>
          <p:nvPr/>
        </p:nvSpPr>
        <p:spPr>
          <a:xfrm>
            <a:off x="10950698" y="6410997"/>
            <a:ext cx="7729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Back: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737203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542FD33-0379-46CD-9472-5327785B8948}"/>
              </a:ext>
            </a:extLst>
          </p:cNvPr>
          <p:cNvSpPr/>
          <p:nvPr/>
        </p:nvSpPr>
        <p:spPr>
          <a:xfrm>
            <a:off x="838200" y="681037"/>
            <a:ext cx="7277100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LCA</a:t>
            </a:r>
            <a:r>
              <a:rPr lang="en-US" sz="32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</a:p>
          <a:p>
            <a:r>
              <a:rPr lang="en-US" dirty="0"/>
              <a:t>Benchmarking Out-of-Distribution Generalization with Class Taxonomies</a:t>
            </a:r>
            <a:endParaRPr lang="he-IL" sz="1200" dirty="0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7" name="Rectangle 6">
            <a:hlinkClick r:id="rId2"/>
            <a:extLst>
              <a:ext uri="{FF2B5EF4-FFF2-40B4-BE49-F238E27FC236}">
                <a16:creationId xmlns:a16="http://schemas.microsoft.com/office/drawing/2014/main" id="{3A63BBDF-9D0E-4CBF-951D-DC2234FA7541}"/>
              </a:ext>
            </a:extLst>
          </p:cNvPr>
          <p:cNvSpPr/>
          <p:nvPr/>
        </p:nvSpPr>
        <p:spPr>
          <a:xfrm>
            <a:off x="1776275" y="841015"/>
            <a:ext cx="60721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u="sng" dirty="0">
                <a:solidFill>
                  <a:srgbClr val="303030"/>
                </a:solidFill>
                <a:latin typeface="-apple-system"/>
                <a:hlinkClick r:id="rId3" action="ppaction://hlinkfile"/>
              </a:rPr>
              <a:t>Paper</a:t>
            </a:r>
            <a:endParaRPr lang="en-US" sz="1400" i="0" u="sng" dirty="0">
              <a:solidFill>
                <a:srgbClr val="303030"/>
              </a:solidFill>
              <a:effectLst/>
              <a:latin typeface="-apple-system"/>
            </a:endParaRPr>
          </a:p>
        </p:txBody>
      </p:sp>
      <p:sp>
        <p:nvSpPr>
          <p:cNvPr id="8" name="Rectangle 7">
            <a:hlinkClick r:id="rId4"/>
            <a:extLst>
              <a:ext uri="{FF2B5EF4-FFF2-40B4-BE49-F238E27FC236}">
                <a16:creationId xmlns:a16="http://schemas.microsoft.com/office/drawing/2014/main" id="{5FAD82B4-052D-4122-814E-2E609547C938}"/>
              </a:ext>
            </a:extLst>
          </p:cNvPr>
          <p:cNvSpPr/>
          <p:nvPr/>
        </p:nvSpPr>
        <p:spPr>
          <a:xfrm>
            <a:off x="2376641" y="841015"/>
            <a:ext cx="5597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u="sng" dirty="0">
                <a:solidFill>
                  <a:srgbClr val="303030"/>
                </a:solidFill>
                <a:latin typeface="-apple-system"/>
                <a:hlinkClick r:id="rId5" action="ppaction://hlinkfile"/>
              </a:rPr>
              <a:t>Code</a:t>
            </a:r>
            <a:endParaRPr lang="en-US" sz="1400" i="0" u="sng" dirty="0">
              <a:solidFill>
                <a:srgbClr val="303030"/>
              </a:solidFill>
              <a:effectLst/>
              <a:latin typeface="-apple-system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6410276-7131-4455-8BEC-F27160DA86E3}"/>
              </a:ext>
            </a:extLst>
          </p:cNvPr>
          <p:cNvSpPr/>
          <p:nvPr/>
        </p:nvSpPr>
        <p:spPr>
          <a:xfrm>
            <a:off x="679450" y="1518123"/>
            <a:ext cx="87270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highlight>
                  <a:srgbClr val="C0C0C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(2) Aligning model predictions with class taxonomies enhances generalization</a:t>
            </a:r>
            <a:endParaRPr lang="he-IL" dirty="0">
              <a:highlight>
                <a:srgbClr val="C0C0C0"/>
              </a:highligh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3B373E-7279-4050-A6C8-7D61EC7F39D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19"/>
          <a:stretch/>
        </p:blipFill>
        <p:spPr>
          <a:xfrm>
            <a:off x="1620236" y="2379897"/>
            <a:ext cx="8621328" cy="392017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67145BD-9CD1-4AC0-89C9-E883108FE31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-1" r="-177" b="19648"/>
          <a:stretch/>
        </p:blipFill>
        <p:spPr>
          <a:xfrm>
            <a:off x="1620236" y="2338382"/>
            <a:ext cx="8621328" cy="39616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B1F0505-224A-403B-BCF4-0A562508A83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1644" b="11926"/>
          <a:stretch/>
        </p:blipFill>
        <p:spPr>
          <a:xfrm>
            <a:off x="1620236" y="2256786"/>
            <a:ext cx="8530166" cy="404328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D3F4CDF-8BB0-464D-9FDB-4759DD508D08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100000"/>
                    </a14:imgEffect>
                    <a14:imgEffect>
                      <a14:brightnessContrast contrast="34000"/>
                    </a14:imgEffect>
                  </a14:imgLayer>
                </a14:imgProps>
              </a:ext>
            </a:extLst>
          </a:blip>
          <a:srcRect l="8024" t="10061" r="11124" b="8818"/>
          <a:stretch/>
        </p:blipFill>
        <p:spPr>
          <a:xfrm>
            <a:off x="165100" y="153682"/>
            <a:ext cx="673100" cy="662824"/>
          </a:xfrm>
          <a:prstGeom prst="ellipse">
            <a:avLst/>
          </a:prstGeom>
        </p:spPr>
      </p:pic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7A69B671-917C-4CFE-9087-9B1DB33AF3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8934325"/>
              </p:ext>
            </p:extLst>
          </p:nvPr>
        </p:nvGraphicFramePr>
        <p:xfrm>
          <a:off x="3076866" y="498639"/>
          <a:ext cx="1955109" cy="586716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315403">
                <a:tc gridSpan="3">
                  <a:txBody>
                    <a:bodyPr/>
                    <a:lstStyle/>
                    <a:p>
                      <a:pPr algn="l" rtl="0"/>
                      <a:endParaRPr lang="he-IL" sz="16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8692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marL="0" marR="0" lvl="0" indent="0" algn="l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dirty="0"/>
                        <a:t>Classif</a:t>
                      </a:r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819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800" b="1" dirty="0"/>
                        <a:t>Optim</a:t>
                      </a:r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1F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ODD</a:t>
                      </a:r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D9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</a:tbl>
          </a:graphicData>
        </a:graphic>
      </p:graphicFrame>
      <p:sp>
        <p:nvSpPr>
          <p:cNvPr id="13" name="Arrow: Down 12">
            <a:hlinkClick r:id="rId11" action="ppaction://hlinksldjump"/>
            <a:extLst>
              <a:ext uri="{FF2B5EF4-FFF2-40B4-BE49-F238E27FC236}">
                <a16:creationId xmlns:a16="http://schemas.microsoft.com/office/drawing/2014/main" id="{D6B9E789-9944-492D-A3A5-0BA16B6EC94A}"/>
              </a:ext>
            </a:extLst>
          </p:cNvPr>
          <p:cNvSpPr/>
          <p:nvPr/>
        </p:nvSpPr>
        <p:spPr>
          <a:xfrm flipV="1">
            <a:off x="11709949" y="6354989"/>
            <a:ext cx="381000" cy="328947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B818C8E-608E-48BF-A2DD-5EF0739EEF19}"/>
              </a:ext>
            </a:extLst>
          </p:cNvPr>
          <p:cNvSpPr/>
          <p:nvPr/>
        </p:nvSpPr>
        <p:spPr>
          <a:xfrm>
            <a:off x="10950698" y="6410997"/>
            <a:ext cx="7729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Back: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661393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542FD33-0379-46CD-9472-5327785B8948}"/>
              </a:ext>
            </a:extLst>
          </p:cNvPr>
          <p:cNvSpPr/>
          <p:nvPr/>
        </p:nvSpPr>
        <p:spPr>
          <a:xfrm>
            <a:off x="838200" y="681037"/>
            <a:ext cx="7277100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LCA</a:t>
            </a:r>
            <a:r>
              <a:rPr lang="en-US" sz="32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</a:p>
          <a:p>
            <a:r>
              <a:rPr lang="en-US" dirty="0"/>
              <a:t>Benchmarking Out-of-Distribution Generalization with Class Taxonomies</a:t>
            </a:r>
            <a:endParaRPr lang="he-IL" sz="1200" dirty="0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7" name="Rectangle 6">
            <a:hlinkClick r:id="rId2"/>
            <a:extLst>
              <a:ext uri="{FF2B5EF4-FFF2-40B4-BE49-F238E27FC236}">
                <a16:creationId xmlns:a16="http://schemas.microsoft.com/office/drawing/2014/main" id="{3A63BBDF-9D0E-4CBF-951D-DC2234FA7541}"/>
              </a:ext>
            </a:extLst>
          </p:cNvPr>
          <p:cNvSpPr/>
          <p:nvPr/>
        </p:nvSpPr>
        <p:spPr>
          <a:xfrm>
            <a:off x="1776275" y="841015"/>
            <a:ext cx="60721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u="sng" dirty="0">
                <a:solidFill>
                  <a:srgbClr val="303030"/>
                </a:solidFill>
                <a:latin typeface="-apple-system"/>
                <a:hlinkClick r:id="rId3" action="ppaction://hlinkfile"/>
              </a:rPr>
              <a:t>Paper</a:t>
            </a:r>
            <a:endParaRPr lang="en-US" sz="1400" i="0" u="sng" dirty="0">
              <a:solidFill>
                <a:srgbClr val="303030"/>
              </a:solidFill>
              <a:effectLst/>
              <a:latin typeface="-apple-system"/>
            </a:endParaRPr>
          </a:p>
        </p:txBody>
      </p:sp>
      <p:sp>
        <p:nvSpPr>
          <p:cNvPr id="8" name="Rectangle 7">
            <a:hlinkClick r:id="rId4"/>
            <a:extLst>
              <a:ext uri="{FF2B5EF4-FFF2-40B4-BE49-F238E27FC236}">
                <a16:creationId xmlns:a16="http://schemas.microsoft.com/office/drawing/2014/main" id="{5FAD82B4-052D-4122-814E-2E609547C938}"/>
              </a:ext>
            </a:extLst>
          </p:cNvPr>
          <p:cNvSpPr/>
          <p:nvPr/>
        </p:nvSpPr>
        <p:spPr>
          <a:xfrm>
            <a:off x="2376641" y="841015"/>
            <a:ext cx="5597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u="sng" dirty="0">
                <a:solidFill>
                  <a:srgbClr val="303030"/>
                </a:solidFill>
                <a:latin typeface="-apple-system"/>
                <a:hlinkClick r:id="rId5" action="ppaction://hlinkfile"/>
              </a:rPr>
              <a:t>Code</a:t>
            </a:r>
            <a:endParaRPr lang="en-US" sz="1400" i="0" u="sng" dirty="0">
              <a:solidFill>
                <a:srgbClr val="303030"/>
              </a:solidFill>
              <a:effectLst/>
              <a:latin typeface="-apple-system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6410276-7131-4455-8BEC-F27160DA86E3}"/>
              </a:ext>
            </a:extLst>
          </p:cNvPr>
          <p:cNvSpPr/>
          <p:nvPr/>
        </p:nvSpPr>
        <p:spPr>
          <a:xfrm>
            <a:off x="679450" y="1518123"/>
            <a:ext cx="87270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highlight>
                  <a:srgbClr val="C0C0C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(2) Aligning model predictions with class taxonomies enhances generalization</a:t>
            </a:r>
            <a:endParaRPr lang="he-IL" dirty="0">
              <a:highlight>
                <a:srgbClr val="C0C0C0"/>
              </a:highligh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4D35AC-58E6-4184-B72C-E4EB6E3A77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81690" y="1985878"/>
            <a:ext cx="7946019" cy="45188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F5B7CF2-638D-479E-A827-8956F05893C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100000"/>
                    </a14:imgEffect>
                    <a14:imgEffect>
                      <a14:brightnessContrast contrast="34000"/>
                    </a14:imgEffect>
                  </a14:imgLayer>
                </a14:imgProps>
              </a:ext>
            </a:extLst>
          </a:blip>
          <a:srcRect l="8024" t="10061" r="11124" b="8818"/>
          <a:stretch/>
        </p:blipFill>
        <p:spPr>
          <a:xfrm>
            <a:off x="165100" y="153682"/>
            <a:ext cx="673100" cy="662824"/>
          </a:xfrm>
          <a:prstGeom prst="ellipse">
            <a:avLst/>
          </a:prstGeom>
        </p:spPr>
      </p:pic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4269B89C-B145-489C-B067-C502DCDB15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8934325"/>
              </p:ext>
            </p:extLst>
          </p:nvPr>
        </p:nvGraphicFramePr>
        <p:xfrm>
          <a:off x="3076866" y="498639"/>
          <a:ext cx="1955109" cy="586716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315403">
                <a:tc gridSpan="3">
                  <a:txBody>
                    <a:bodyPr/>
                    <a:lstStyle/>
                    <a:p>
                      <a:pPr algn="l" rtl="0"/>
                      <a:endParaRPr lang="he-IL" sz="16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8692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marL="0" marR="0" lvl="0" indent="0" algn="l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dirty="0"/>
                        <a:t>Classif</a:t>
                      </a:r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819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800" b="1" dirty="0"/>
                        <a:t>Optim</a:t>
                      </a:r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1F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ODD</a:t>
                      </a:r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D9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</a:tbl>
          </a:graphicData>
        </a:graphic>
      </p:graphicFrame>
      <p:sp>
        <p:nvSpPr>
          <p:cNvPr id="12" name="Arrow: Down 11">
            <a:hlinkClick r:id="rId9" action="ppaction://hlinksldjump"/>
            <a:extLst>
              <a:ext uri="{FF2B5EF4-FFF2-40B4-BE49-F238E27FC236}">
                <a16:creationId xmlns:a16="http://schemas.microsoft.com/office/drawing/2014/main" id="{88B5DB0D-8F1F-4086-9FB1-5050C2989A05}"/>
              </a:ext>
            </a:extLst>
          </p:cNvPr>
          <p:cNvSpPr/>
          <p:nvPr/>
        </p:nvSpPr>
        <p:spPr>
          <a:xfrm flipV="1">
            <a:off x="11709949" y="6354989"/>
            <a:ext cx="381000" cy="328947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9922108-4994-4631-89D5-4138D6ECA061}"/>
              </a:ext>
            </a:extLst>
          </p:cNvPr>
          <p:cNvSpPr/>
          <p:nvPr/>
        </p:nvSpPr>
        <p:spPr>
          <a:xfrm>
            <a:off x="10950698" y="6410997"/>
            <a:ext cx="7729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Back: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402502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542FD33-0379-46CD-9472-5327785B8948}"/>
              </a:ext>
            </a:extLst>
          </p:cNvPr>
          <p:cNvSpPr/>
          <p:nvPr/>
        </p:nvSpPr>
        <p:spPr>
          <a:xfrm>
            <a:off x="838200" y="681037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3200" b="1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XRM</a:t>
            </a:r>
            <a:r>
              <a:rPr lang="en-US" sz="32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</a:p>
          <a:p>
            <a:r>
              <a:rPr lang="en-US" sz="1600" dirty="0"/>
              <a:t>Discovering Environments with CROSS-RISK MINIMIZATION (XRM)</a:t>
            </a:r>
            <a:endParaRPr lang="he-IL" sz="1200" dirty="0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7" name="Rectangle 6">
            <a:hlinkClick r:id="rId2"/>
            <a:extLst>
              <a:ext uri="{FF2B5EF4-FFF2-40B4-BE49-F238E27FC236}">
                <a16:creationId xmlns:a16="http://schemas.microsoft.com/office/drawing/2014/main" id="{3A63BBDF-9D0E-4CBF-951D-DC2234FA7541}"/>
              </a:ext>
            </a:extLst>
          </p:cNvPr>
          <p:cNvSpPr/>
          <p:nvPr/>
        </p:nvSpPr>
        <p:spPr>
          <a:xfrm>
            <a:off x="1776275" y="841015"/>
            <a:ext cx="60721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u="sng" dirty="0">
                <a:solidFill>
                  <a:srgbClr val="303030"/>
                </a:solidFill>
                <a:latin typeface="-apple-system"/>
                <a:hlinkClick r:id="rId3" action="ppaction://hlinkfile"/>
              </a:rPr>
              <a:t>Paper</a:t>
            </a:r>
            <a:endParaRPr lang="en-US" sz="1400" i="0" u="sng" dirty="0">
              <a:solidFill>
                <a:srgbClr val="303030"/>
              </a:solidFill>
              <a:effectLst/>
              <a:latin typeface="-apple-system"/>
            </a:endParaRPr>
          </a:p>
        </p:txBody>
      </p:sp>
      <p:sp>
        <p:nvSpPr>
          <p:cNvPr id="8" name="Rectangle 7">
            <a:hlinkClick r:id="rId4"/>
            <a:extLst>
              <a:ext uri="{FF2B5EF4-FFF2-40B4-BE49-F238E27FC236}">
                <a16:creationId xmlns:a16="http://schemas.microsoft.com/office/drawing/2014/main" id="{5FAD82B4-052D-4122-814E-2E609547C938}"/>
              </a:ext>
            </a:extLst>
          </p:cNvPr>
          <p:cNvSpPr/>
          <p:nvPr/>
        </p:nvSpPr>
        <p:spPr>
          <a:xfrm>
            <a:off x="2376641" y="841015"/>
            <a:ext cx="5597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u="sng" dirty="0">
                <a:solidFill>
                  <a:srgbClr val="303030"/>
                </a:solidFill>
                <a:latin typeface="-apple-system"/>
                <a:hlinkClick r:id="rId5" action="ppaction://hlinkfile"/>
              </a:rPr>
              <a:t>Code</a:t>
            </a:r>
            <a:endParaRPr lang="en-US" sz="1400" i="0" u="sng" dirty="0">
              <a:solidFill>
                <a:srgbClr val="303030"/>
              </a:solidFill>
              <a:effectLst/>
              <a:latin typeface="-apple-system"/>
            </a:endParaRPr>
          </a:p>
        </p:txBody>
      </p:sp>
      <p:pic>
        <p:nvPicPr>
          <p:cNvPr id="5122" name="Picture 2" descr="Meta Research">
            <a:extLst>
              <a:ext uri="{FF2B5EF4-FFF2-40B4-BE49-F238E27FC236}">
                <a16:creationId xmlns:a16="http://schemas.microsoft.com/office/drawing/2014/main" id="{53C4AAD3-308B-4E48-ABA9-8E2E5F09A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1600" y="-150755"/>
            <a:ext cx="1562100" cy="671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823797BF-A5CB-4274-B1A5-2BE2F1E44707}"/>
              </a:ext>
            </a:extLst>
          </p:cNvPr>
          <p:cNvGrpSpPr/>
          <p:nvPr/>
        </p:nvGrpSpPr>
        <p:grpSpPr>
          <a:xfrm>
            <a:off x="1109560" y="1752600"/>
            <a:ext cx="4636344" cy="2618678"/>
            <a:chOff x="1274661" y="1752600"/>
            <a:chExt cx="8477918" cy="4788458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9782818-9D07-4D40-A24D-CAE219BAD51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rcRect t="6221" r="6321"/>
            <a:stretch/>
          </p:blipFill>
          <p:spPr>
            <a:xfrm>
              <a:off x="1274661" y="1752600"/>
              <a:ext cx="8477918" cy="478845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B88ABF8-E0E8-40C2-B79F-69ACE6C6E6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rcRect l="35353" t="7181" r="6537" b="11531"/>
            <a:stretch/>
          </p:blipFill>
          <p:spPr>
            <a:xfrm>
              <a:off x="4547441" y="1836173"/>
              <a:ext cx="5139483" cy="4136001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50509DD0-5FD0-49C9-A2B1-AC9FCD8D9E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878" t="22969" r="62443" b="15514"/>
            <a:stretch/>
          </p:blipFill>
          <p:spPr>
            <a:xfrm>
              <a:off x="1625601" y="2607732"/>
              <a:ext cx="3048000" cy="314113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AD0398D-2ABA-4D9A-B62A-B56FD47BEC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rcRect l="17621" r="4439"/>
            <a:stretch/>
          </p:blipFill>
          <p:spPr>
            <a:xfrm>
              <a:off x="5724525" y="2066925"/>
              <a:ext cx="4028053" cy="3781425"/>
            </a:xfrm>
            <a:prstGeom prst="rect">
              <a:avLst/>
            </a:prstGeom>
          </p:spPr>
        </p:pic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D518CD75-9466-43CE-8784-C4234548C811}"/>
                </a:ext>
              </a:extLst>
            </p:cNvPr>
            <p:cNvSpPr/>
            <p:nvPr/>
          </p:nvSpPr>
          <p:spPr>
            <a:xfrm>
              <a:off x="5172075" y="3305175"/>
              <a:ext cx="4362450" cy="1640990"/>
            </a:xfrm>
            <a:custGeom>
              <a:avLst/>
              <a:gdLst>
                <a:gd name="connsiteX0" fmla="*/ 0 w 4362450"/>
                <a:gd name="connsiteY0" fmla="*/ 0 h 1640990"/>
                <a:gd name="connsiteX1" fmla="*/ 219075 w 4362450"/>
                <a:gd name="connsiteY1" fmla="*/ 381000 h 1640990"/>
                <a:gd name="connsiteX2" fmla="*/ 561975 w 4362450"/>
                <a:gd name="connsiteY2" fmla="*/ 1428750 h 1640990"/>
                <a:gd name="connsiteX3" fmla="*/ 2209800 w 4362450"/>
                <a:gd name="connsiteY3" fmla="*/ 1619250 h 1640990"/>
                <a:gd name="connsiteX4" fmla="*/ 4362450 w 4362450"/>
                <a:gd name="connsiteY4" fmla="*/ 1628775 h 1640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62450" h="1640990">
                  <a:moveTo>
                    <a:pt x="0" y="0"/>
                  </a:moveTo>
                  <a:cubicBezTo>
                    <a:pt x="62706" y="71437"/>
                    <a:pt x="125412" y="142875"/>
                    <a:pt x="219075" y="381000"/>
                  </a:cubicBezTo>
                  <a:cubicBezTo>
                    <a:pt x="312738" y="619125"/>
                    <a:pt x="230188" y="1222375"/>
                    <a:pt x="561975" y="1428750"/>
                  </a:cubicBezTo>
                  <a:cubicBezTo>
                    <a:pt x="893762" y="1635125"/>
                    <a:pt x="1576388" y="1585913"/>
                    <a:pt x="2209800" y="1619250"/>
                  </a:cubicBezTo>
                  <a:cubicBezTo>
                    <a:pt x="2843212" y="1652587"/>
                    <a:pt x="3602831" y="1640681"/>
                    <a:pt x="4362450" y="1628775"/>
                  </a:cubicBezTo>
                </a:path>
              </a:pathLst>
            </a:cu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59ED92BF-6FC8-4DB0-8B4F-CBF565159BA4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l="25043" t="6932" r="38110" b="86203"/>
          <a:stretch/>
        </p:blipFill>
        <p:spPr>
          <a:xfrm>
            <a:off x="3860800" y="2045086"/>
            <a:ext cx="1041400" cy="14195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6BE781C-42D7-4110-8765-6B3752CB406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 l="35353" t="12056" r="44769" b="78771"/>
          <a:stretch/>
        </p:blipFill>
        <p:spPr>
          <a:xfrm>
            <a:off x="2899355" y="1933978"/>
            <a:ext cx="961445" cy="25522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D9C9784-55F6-45F0-AC84-7979C3328E21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 l="25561" t="25218" r="50198" b="30976"/>
          <a:stretch/>
        </p:blipFill>
        <p:spPr>
          <a:xfrm>
            <a:off x="2194214" y="4793223"/>
            <a:ext cx="2371725" cy="17650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3E424BA5-F06B-4CC5-87AD-736BDE946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1734011"/>
              </p:ext>
            </p:extLst>
          </p:nvPr>
        </p:nvGraphicFramePr>
        <p:xfrm>
          <a:off x="6350" y="2233655"/>
          <a:ext cx="1154637" cy="1402080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1154637">
                  <a:extLst>
                    <a:ext uri="{9D8B030D-6E8A-4147-A177-3AD203B41FA5}">
                      <a16:colId xmlns:a16="http://schemas.microsoft.com/office/drawing/2014/main" val="2724530973"/>
                    </a:ext>
                  </a:extLst>
                </a:gridCol>
              </a:tblGrid>
              <a:tr h="1325563">
                <a:tc>
                  <a:txBody>
                    <a:bodyPr/>
                    <a:lstStyle/>
                    <a:p>
                      <a:pPr algn="ctr" rtl="1"/>
                      <a:r>
                        <a:rPr lang="en-US" sz="2000" dirty="0"/>
                        <a:t>Problem:</a:t>
                      </a:r>
                    </a:p>
                    <a:p>
                      <a:pPr algn="ctr" rtl="1"/>
                      <a:r>
                        <a:rPr lang="en-US" sz="1100" dirty="0"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AI systems struggle when tested in environments different from their training.</a:t>
                      </a:r>
                      <a:endParaRPr lang="he-IL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6504377"/>
                  </a:ext>
                </a:extLst>
              </a:tr>
            </a:tbl>
          </a:graphicData>
        </a:graphic>
      </p:graphicFrame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9EA720A5-B517-4731-A1BB-D3E54F1231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0353251"/>
              </p:ext>
            </p:extLst>
          </p:nvPr>
        </p:nvGraphicFramePr>
        <p:xfrm>
          <a:off x="23710" y="5105626"/>
          <a:ext cx="1479550" cy="1325563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1479550">
                  <a:extLst>
                    <a:ext uri="{9D8B030D-6E8A-4147-A177-3AD203B41FA5}">
                      <a16:colId xmlns:a16="http://schemas.microsoft.com/office/drawing/2014/main" val="2724530973"/>
                    </a:ext>
                  </a:extLst>
                </a:gridCol>
              </a:tblGrid>
              <a:tr h="1325563">
                <a:tc>
                  <a:txBody>
                    <a:bodyPr/>
                    <a:lstStyle/>
                    <a:p>
                      <a:pPr algn="ctr" rtl="1"/>
                      <a:r>
                        <a:rPr lang="en-US" sz="2000" dirty="0"/>
                        <a:t>Solution:</a:t>
                      </a:r>
                    </a:p>
                    <a:p>
                      <a:pPr algn="ctr" rtl="1"/>
                      <a:r>
                        <a:rPr lang="en-US" sz="1600" dirty="0"/>
                        <a:t>Requires annotations</a:t>
                      </a:r>
                      <a:r>
                        <a:rPr lang="en-US" sz="2000" dirty="0"/>
                        <a:t> </a:t>
                      </a:r>
                      <a:endParaRPr lang="he-IL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6504377"/>
                  </a:ext>
                </a:extLst>
              </a:tr>
            </a:tbl>
          </a:graphicData>
        </a:graphic>
      </p:graphicFrame>
      <p:grpSp>
        <p:nvGrpSpPr>
          <p:cNvPr id="23" name="Group 22">
            <a:extLst>
              <a:ext uri="{FF2B5EF4-FFF2-40B4-BE49-F238E27FC236}">
                <a16:creationId xmlns:a16="http://schemas.microsoft.com/office/drawing/2014/main" id="{4702A24E-2B02-411D-98C1-6B3E8F26E34B}"/>
              </a:ext>
            </a:extLst>
          </p:cNvPr>
          <p:cNvGrpSpPr/>
          <p:nvPr/>
        </p:nvGrpSpPr>
        <p:grpSpPr>
          <a:xfrm>
            <a:off x="6446098" y="1752600"/>
            <a:ext cx="5610817" cy="3281281"/>
            <a:chOff x="2072742" y="2187038"/>
            <a:chExt cx="5764022" cy="3370877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E04495DC-CB35-404D-81AA-201D7E8B28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 l="7230" t="23421" r="24705" b="5781"/>
            <a:stretch/>
          </p:blipFill>
          <p:spPr>
            <a:xfrm>
              <a:off x="2072742" y="2187038"/>
              <a:ext cx="5764022" cy="3370877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F6C0513A-FB6C-49AB-9476-ED091BA0B6B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rcRect l="50352" t="77513" r="40650" b="6882"/>
            <a:stretch/>
          </p:blipFill>
          <p:spPr>
            <a:xfrm>
              <a:off x="5724526" y="4762500"/>
              <a:ext cx="762000" cy="742950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8F012569-A60F-400B-A31D-880AD51164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rcRect l="50354" t="57803" r="40648" b="32320"/>
            <a:stretch/>
          </p:blipFill>
          <p:spPr>
            <a:xfrm>
              <a:off x="5724526" y="3822517"/>
              <a:ext cx="762000" cy="470267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79B9FBE4-1409-4155-A32C-F3F5539596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rcRect l="50354" t="57803" r="40648" b="32320"/>
            <a:stretch/>
          </p:blipFill>
          <p:spPr>
            <a:xfrm>
              <a:off x="5694677" y="2498266"/>
              <a:ext cx="762000" cy="470267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FE91D445-00B4-4B73-A6EE-7414FD9895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rcRect l="62613" t="38300" r="28389" b="42231"/>
            <a:stretch/>
          </p:blipFill>
          <p:spPr>
            <a:xfrm>
              <a:off x="6762751" y="2895599"/>
              <a:ext cx="762000" cy="926917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C2379544-3C7E-4221-80E6-0B336961FE63}"/>
              </a:ext>
            </a:extLst>
          </p:cNvPr>
          <p:cNvSpPr/>
          <p:nvPr/>
        </p:nvSpPr>
        <p:spPr>
          <a:xfrm>
            <a:off x="6446098" y="5440042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CROSS-RISK MINIMIZATION (XRM) automatically discover environments within datasets without the need for human annotations!</a:t>
            </a:r>
            <a:endParaRPr lang="he-IL" dirty="0"/>
          </a:p>
        </p:txBody>
      </p:sp>
      <p:sp>
        <p:nvSpPr>
          <p:cNvPr id="4" name="Arrow: Down 3">
            <a:hlinkClick r:id="rId14" action="ppaction://hlinksldjump"/>
            <a:extLst>
              <a:ext uri="{FF2B5EF4-FFF2-40B4-BE49-F238E27FC236}">
                <a16:creationId xmlns:a16="http://schemas.microsoft.com/office/drawing/2014/main" id="{C937288A-117D-4CB3-B770-4F6A26B8CE1A}"/>
              </a:ext>
            </a:extLst>
          </p:cNvPr>
          <p:cNvSpPr/>
          <p:nvPr/>
        </p:nvSpPr>
        <p:spPr>
          <a:xfrm>
            <a:off x="11709949" y="6431189"/>
            <a:ext cx="381000" cy="328947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AC0658B-951B-4019-A9DB-8B30795199F3}"/>
              </a:ext>
            </a:extLst>
          </p:cNvPr>
          <p:cNvSpPr/>
          <p:nvPr/>
        </p:nvSpPr>
        <p:spPr>
          <a:xfrm>
            <a:off x="10950698" y="6410997"/>
            <a:ext cx="8210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More:</a:t>
            </a:r>
            <a:endParaRPr lang="he-IL" dirty="0"/>
          </a:p>
        </p:txBody>
      </p:sp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CBC9F42C-F434-4505-B3CB-D7BC8F03A9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0886481"/>
              </p:ext>
            </p:extLst>
          </p:nvPr>
        </p:nvGraphicFramePr>
        <p:xfrm>
          <a:off x="3141095" y="479017"/>
          <a:ext cx="1955109" cy="617196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315403">
                <a:tc gridSpan="3">
                  <a:txBody>
                    <a:bodyPr/>
                    <a:lstStyle/>
                    <a:p>
                      <a:pPr algn="l" rtl="1"/>
                      <a:endParaRPr lang="he-IL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8692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rtl="1"/>
                      <a:endParaRPr lang="he-IL" sz="9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/>
                        <a:t>Optim</a:t>
                      </a:r>
                      <a:endParaRPr lang="he-IL" sz="9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1FE"/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900" b="1" dirty="0"/>
                        <a:t>OOD</a:t>
                      </a:r>
                      <a:endParaRPr lang="he-IL" sz="9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D9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</a:tbl>
          </a:graphicData>
        </a:graphic>
      </p:graphicFrame>
      <p:sp>
        <p:nvSpPr>
          <p:cNvPr id="29" name="Rectangle 28">
            <a:extLst>
              <a:ext uri="{FF2B5EF4-FFF2-40B4-BE49-F238E27FC236}">
                <a16:creationId xmlns:a16="http://schemas.microsoft.com/office/drawing/2014/main" id="{E9E0E17E-0C4C-4684-BE67-04EF79210215}"/>
              </a:ext>
            </a:extLst>
          </p:cNvPr>
          <p:cNvSpPr/>
          <p:nvPr/>
        </p:nvSpPr>
        <p:spPr>
          <a:xfrm>
            <a:off x="8923711" y="6415986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index:</a:t>
            </a:r>
            <a:endParaRPr lang="he-IL" dirty="0"/>
          </a:p>
        </p:txBody>
      </p:sp>
      <p:sp>
        <p:nvSpPr>
          <p:cNvPr id="30" name="Arrow: Down 29">
            <a:hlinkClick r:id="rId15" action="ppaction://hlinksldjump"/>
            <a:extLst>
              <a:ext uri="{FF2B5EF4-FFF2-40B4-BE49-F238E27FC236}">
                <a16:creationId xmlns:a16="http://schemas.microsoft.com/office/drawing/2014/main" id="{FB39B1AF-82F0-4CBF-A00F-54CB4599EE6D}"/>
              </a:ext>
            </a:extLst>
          </p:cNvPr>
          <p:cNvSpPr/>
          <p:nvPr/>
        </p:nvSpPr>
        <p:spPr>
          <a:xfrm flipV="1">
            <a:off x="9807286" y="6431189"/>
            <a:ext cx="381000" cy="328947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329200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542FD33-0379-46CD-9472-5327785B8948}"/>
              </a:ext>
            </a:extLst>
          </p:cNvPr>
          <p:cNvSpPr/>
          <p:nvPr/>
        </p:nvSpPr>
        <p:spPr>
          <a:xfrm>
            <a:off x="838200" y="681037"/>
            <a:ext cx="7277100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LCA</a:t>
            </a:r>
            <a:r>
              <a:rPr lang="en-US" sz="32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</a:p>
          <a:p>
            <a:r>
              <a:rPr lang="en-US" dirty="0"/>
              <a:t>Benchmarking Out-of-Distribution Generalization with Class Taxonomies</a:t>
            </a:r>
            <a:endParaRPr lang="he-IL" sz="1200" dirty="0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7" name="Rectangle 6">
            <a:hlinkClick r:id="rId2"/>
            <a:extLst>
              <a:ext uri="{FF2B5EF4-FFF2-40B4-BE49-F238E27FC236}">
                <a16:creationId xmlns:a16="http://schemas.microsoft.com/office/drawing/2014/main" id="{3A63BBDF-9D0E-4CBF-951D-DC2234FA7541}"/>
              </a:ext>
            </a:extLst>
          </p:cNvPr>
          <p:cNvSpPr/>
          <p:nvPr/>
        </p:nvSpPr>
        <p:spPr>
          <a:xfrm>
            <a:off x="1776275" y="841015"/>
            <a:ext cx="60721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u="sng" dirty="0">
                <a:solidFill>
                  <a:srgbClr val="303030"/>
                </a:solidFill>
                <a:latin typeface="-apple-system"/>
                <a:hlinkClick r:id="rId3" action="ppaction://hlinkfile"/>
              </a:rPr>
              <a:t>Paper</a:t>
            </a:r>
            <a:endParaRPr lang="en-US" sz="1400" i="0" u="sng" dirty="0">
              <a:solidFill>
                <a:srgbClr val="303030"/>
              </a:solidFill>
              <a:effectLst/>
              <a:latin typeface="-apple-system"/>
            </a:endParaRPr>
          </a:p>
        </p:txBody>
      </p:sp>
      <p:sp>
        <p:nvSpPr>
          <p:cNvPr id="8" name="Rectangle 7">
            <a:hlinkClick r:id="rId4"/>
            <a:extLst>
              <a:ext uri="{FF2B5EF4-FFF2-40B4-BE49-F238E27FC236}">
                <a16:creationId xmlns:a16="http://schemas.microsoft.com/office/drawing/2014/main" id="{5FAD82B4-052D-4122-814E-2E609547C938}"/>
              </a:ext>
            </a:extLst>
          </p:cNvPr>
          <p:cNvSpPr/>
          <p:nvPr/>
        </p:nvSpPr>
        <p:spPr>
          <a:xfrm>
            <a:off x="2376641" y="841015"/>
            <a:ext cx="5597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u="sng" dirty="0">
                <a:solidFill>
                  <a:srgbClr val="303030"/>
                </a:solidFill>
                <a:latin typeface="-apple-system"/>
                <a:hlinkClick r:id="rId5" action="ppaction://hlinkfile"/>
              </a:rPr>
              <a:t>Code</a:t>
            </a:r>
            <a:endParaRPr lang="en-US" sz="1400" i="0" u="sng" dirty="0">
              <a:solidFill>
                <a:srgbClr val="303030"/>
              </a:solidFill>
              <a:effectLst/>
              <a:latin typeface="-apple-system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6410276-7131-4455-8BEC-F27160DA86E3}"/>
              </a:ext>
            </a:extLst>
          </p:cNvPr>
          <p:cNvSpPr/>
          <p:nvPr/>
        </p:nvSpPr>
        <p:spPr>
          <a:xfrm>
            <a:off x="679450" y="1518123"/>
            <a:ext cx="17235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highlight>
                  <a:srgbClr val="C0C0C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My questions:</a:t>
            </a:r>
            <a:endParaRPr lang="he-IL" dirty="0">
              <a:highlight>
                <a:srgbClr val="C0C0C0"/>
              </a:highlight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B26100EB-8F67-40C9-94FA-AAF57D0CA0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21568"/>
            <a:ext cx="10515600" cy="43513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Would optimizing LCA distance scores improve classification generalization error?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Can we enrich our classes taxonomic?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Could multi label classification + LCA be applied for Binary classification to improve generalization?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33E73B3-D73C-41D9-BE1E-0DD33651FB5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100000"/>
                    </a14:imgEffect>
                    <a14:imgEffect>
                      <a14:brightnessContrast contrast="34000"/>
                    </a14:imgEffect>
                  </a14:imgLayer>
                </a14:imgProps>
              </a:ext>
            </a:extLst>
          </a:blip>
          <a:srcRect l="8024" t="10061" r="11124" b="8818"/>
          <a:stretch/>
        </p:blipFill>
        <p:spPr>
          <a:xfrm>
            <a:off x="165100" y="153682"/>
            <a:ext cx="673100" cy="662824"/>
          </a:xfrm>
          <a:prstGeom prst="ellipse">
            <a:avLst/>
          </a:prstGeom>
        </p:spPr>
      </p:pic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FF7CA83E-1F4A-467B-B1B4-3ECC5D8B75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8934325"/>
              </p:ext>
            </p:extLst>
          </p:nvPr>
        </p:nvGraphicFramePr>
        <p:xfrm>
          <a:off x="3076866" y="498639"/>
          <a:ext cx="1955109" cy="586716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315403">
                <a:tc gridSpan="3">
                  <a:txBody>
                    <a:bodyPr/>
                    <a:lstStyle/>
                    <a:p>
                      <a:pPr algn="l" rtl="0"/>
                      <a:endParaRPr lang="he-IL" sz="16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8692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marL="0" marR="0" lvl="0" indent="0" algn="l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dirty="0"/>
                        <a:t>Classif</a:t>
                      </a:r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819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800" b="1" dirty="0"/>
                        <a:t>Optim</a:t>
                      </a:r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1F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ODD</a:t>
                      </a:r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D9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</a:tbl>
          </a:graphicData>
        </a:graphic>
      </p:graphicFrame>
      <p:sp>
        <p:nvSpPr>
          <p:cNvPr id="13" name="Arrow: Down 12">
            <a:hlinkClick r:id="rId8" action="ppaction://hlinksldjump"/>
            <a:extLst>
              <a:ext uri="{FF2B5EF4-FFF2-40B4-BE49-F238E27FC236}">
                <a16:creationId xmlns:a16="http://schemas.microsoft.com/office/drawing/2014/main" id="{BF080C44-C53A-4B34-9987-4F6AF4F31A15}"/>
              </a:ext>
            </a:extLst>
          </p:cNvPr>
          <p:cNvSpPr/>
          <p:nvPr/>
        </p:nvSpPr>
        <p:spPr>
          <a:xfrm flipV="1">
            <a:off x="11709949" y="6354989"/>
            <a:ext cx="381000" cy="328947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8C251D3-1B7F-493A-8A92-A398AC9B79C1}"/>
              </a:ext>
            </a:extLst>
          </p:cNvPr>
          <p:cNvSpPr/>
          <p:nvPr/>
        </p:nvSpPr>
        <p:spPr>
          <a:xfrm>
            <a:off x="10950698" y="6410997"/>
            <a:ext cx="7729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Back: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763041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BD3812-4D6C-49A1-ADEC-B413BB671E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21568"/>
            <a:ext cx="10515600" cy="4351338"/>
          </a:xfrm>
        </p:spPr>
        <p:txBody>
          <a:bodyPr>
            <a:norm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Linear methods like Principal Component Analysis (PCA) are commonly used for visualization but have limitations: </a:t>
            </a:r>
          </a:p>
          <a:p>
            <a:pPr lvl="1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Lack flexibility. </a:t>
            </a:r>
          </a:p>
          <a:p>
            <a:pPr lvl="1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Provide low fidelity in high-dimensional landscapes. </a:t>
            </a:r>
          </a:p>
          <a:p>
            <a:pPr lvl="1"/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This paper introduces Neuro-Visualizer, a novel non-linear visualization method based on auto-encoders: </a:t>
            </a:r>
          </a:p>
          <a:p>
            <a:pPr lvl="1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Overcomes the limitations of linear methods. </a:t>
            </a:r>
          </a:p>
          <a:p>
            <a:pPr lvl="1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Provides better insights into neural network loss landscapes. </a:t>
            </a:r>
          </a:p>
          <a:p>
            <a:pPr lvl="1"/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Results show Neuro-Visualizer: </a:t>
            </a:r>
          </a:p>
          <a:p>
            <a:pPr lvl="1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Outperforms linear and non-linear baseline methods. </a:t>
            </a:r>
          </a:p>
          <a:p>
            <a:pPr lvl="1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Helps corroborate and sometimes challenge claims in the machine learning community.</a:t>
            </a:r>
            <a:endParaRPr lang="he-IL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542FD33-0379-46CD-9472-5327785B8948}"/>
              </a:ext>
            </a:extLst>
          </p:cNvPr>
          <p:cNvSpPr/>
          <p:nvPr/>
        </p:nvSpPr>
        <p:spPr>
          <a:xfrm>
            <a:off x="838200" y="681037"/>
            <a:ext cx="72771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Neuro-Visualizer</a:t>
            </a:r>
          </a:p>
          <a:p>
            <a:r>
              <a:rPr lang="en-US" sz="1600" dirty="0">
                <a:latin typeface="+mj-lt"/>
                <a:cs typeface="Arial" panose="020B0604020202020204" pitchFamily="34" charset="0"/>
              </a:rPr>
              <a:t>A Novel Auto-Encoder-Based Loss Landscape Visualization</a:t>
            </a:r>
          </a:p>
          <a:p>
            <a:r>
              <a:rPr lang="en-US" sz="12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[</a:t>
            </a:r>
            <a:r>
              <a:rPr lang="en-US" sz="1200" dirty="0"/>
              <a:t>Method With an Application in Knowledge-Guided Machine Learning</a:t>
            </a:r>
            <a:r>
              <a:rPr lang="en-US" sz="12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]</a:t>
            </a:r>
            <a:endParaRPr lang="he-IL" sz="1200" dirty="0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7" name="Rectangle 6">
            <a:hlinkClick r:id="rId2"/>
            <a:extLst>
              <a:ext uri="{FF2B5EF4-FFF2-40B4-BE49-F238E27FC236}">
                <a16:creationId xmlns:a16="http://schemas.microsoft.com/office/drawing/2014/main" id="{3A63BBDF-9D0E-4CBF-951D-DC2234FA7541}"/>
              </a:ext>
            </a:extLst>
          </p:cNvPr>
          <p:cNvSpPr/>
          <p:nvPr/>
        </p:nvSpPr>
        <p:spPr>
          <a:xfrm>
            <a:off x="4303575" y="851537"/>
            <a:ext cx="60721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u="sng" dirty="0">
                <a:solidFill>
                  <a:srgbClr val="303030"/>
                </a:solidFill>
                <a:latin typeface="-apple-system"/>
                <a:hlinkClick r:id="rId3" action="ppaction://hlinkfile"/>
              </a:rPr>
              <a:t>Paper</a:t>
            </a:r>
            <a:endParaRPr lang="en-US" sz="1400" i="0" u="sng" dirty="0">
              <a:solidFill>
                <a:srgbClr val="303030"/>
              </a:solidFill>
              <a:effectLst/>
              <a:latin typeface="-apple-system"/>
            </a:endParaRPr>
          </a:p>
        </p:txBody>
      </p:sp>
      <p:sp>
        <p:nvSpPr>
          <p:cNvPr id="8" name="Rectangle 7">
            <a:hlinkClick r:id="rId4"/>
            <a:extLst>
              <a:ext uri="{FF2B5EF4-FFF2-40B4-BE49-F238E27FC236}">
                <a16:creationId xmlns:a16="http://schemas.microsoft.com/office/drawing/2014/main" id="{5FAD82B4-052D-4122-814E-2E609547C938}"/>
              </a:ext>
            </a:extLst>
          </p:cNvPr>
          <p:cNvSpPr/>
          <p:nvPr/>
        </p:nvSpPr>
        <p:spPr>
          <a:xfrm>
            <a:off x="4903941" y="851537"/>
            <a:ext cx="5597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u="sng" dirty="0">
                <a:solidFill>
                  <a:srgbClr val="303030"/>
                </a:solidFill>
                <a:latin typeface="-apple-system"/>
                <a:hlinkClick r:id="rId5" action="ppaction://hlinkfile"/>
              </a:rPr>
              <a:t>Code</a:t>
            </a:r>
            <a:endParaRPr lang="en-US" sz="1400" i="0" u="sng" dirty="0">
              <a:solidFill>
                <a:srgbClr val="303030"/>
              </a:solidFill>
              <a:effectLst/>
              <a:latin typeface="-apple-system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A6379C7-700A-490E-9731-FFE1738F498C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69000"/>
                    </a14:imgEffect>
                    <a14:imgEffect>
                      <a14:brightnessContrast contrast="7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9700" y="153100"/>
            <a:ext cx="1790700" cy="406138"/>
          </a:xfrm>
          <a:prstGeom prst="rect">
            <a:avLst/>
          </a:prstGeom>
        </p:spPr>
      </p:pic>
      <p:sp>
        <p:nvSpPr>
          <p:cNvPr id="9" name="Arrow: Down 8">
            <a:hlinkClick r:id="rId8" action="ppaction://hlinksldjump"/>
            <a:extLst>
              <a:ext uri="{FF2B5EF4-FFF2-40B4-BE49-F238E27FC236}">
                <a16:creationId xmlns:a16="http://schemas.microsoft.com/office/drawing/2014/main" id="{38B7F5AA-3536-4C15-87B2-BF43C0B41FD6}"/>
              </a:ext>
            </a:extLst>
          </p:cNvPr>
          <p:cNvSpPr/>
          <p:nvPr/>
        </p:nvSpPr>
        <p:spPr>
          <a:xfrm flipV="1">
            <a:off x="11709949" y="6354989"/>
            <a:ext cx="381000" cy="328947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37C09CC-1694-4318-B5E9-B2680AFB5D32}"/>
              </a:ext>
            </a:extLst>
          </p:cNvPr>
          <p:cNvSpPr/>
          <p:nvPr/>
        </p:nvSpPr>
        <p:spPr>
          <a:xfrm>
            <a:off x="10950698" y="6410997"/>
            <a:ext cx="7729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Back:</a:t>
            </a:r>
            <a:endParaRPr lang="he-IL" dirty="0"/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E76ACCAF-7EFC-4A1E-B99F-8FB2EFFEE5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8547423"/>
              </p:ext>
            </p:extLst>
          </p:nvPr>
        </p:nvGraphicFramePr>
        <p:xfrm>
          <a:off x="5547222" y="522526"/>
          <a:ext cx="1955109" cy="566839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315403">
                <a:tc gridSpan="3">
                  <a:txBody>
                    <a:bodyPr/>
                    <a:lstStyle/>
                    <a:p>
                      <a:pPr algn="l" rtl="0"/>
                      <a:endParaRPr lang="he-IL" sz="14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8692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rtl="1"/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/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 b="1" dirty="0"/>
                        <a:t>Analysis</a:t>
                      </a:r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8946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542FD33-0379-46CD-9472-5327785B8948}"/>
              </a:ext>
            </a:extLst>
          </p:cNvPr>
          <p:cNvSpPr/>
          <p:nvPr/>
        </p:nvSpPr>
        <p:spPr>
          <a:xfrm>
            <a:off x="838200" y="681037"/>
            <a:ext cx="72771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Neuro-Visualizer</a:t>
            </a:r>
          </a:p>
          <a:p>
            <a:r>
              <a:rPr lang="en-US" sz="1600" dirty="0">
                <a:latin typeface="+mj-lt"/>
                <a:cs typeface="Arial" panose="020B0604020202020204" pitchFamily="34" charset="0"/>
              </a:rPr>
              <a:t>A Novel Auto-Encoder-Based Loss Landscape Visualization</a:t>
            </a:r>
          </a:p>
          <a:p>
            <a:r>
              <a:rPr lang="en-US" sz="12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[</a:t>
            </a:r>
            <a:r>
              <a:rPr lang="en-US" sz="1200" dirty="0"/>
              <a:t>Method With an Application in Knowledge-Guided Machine Learning</a:t>
            </a:r>
            <a:r>
              <a:rPr lang="en-US" sz="12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]</a:t>
            </a:r>
            <a:endParaRPr lang="he-IL" sz="1200" dirty="0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7" name="Rectangle 6">
            <a:hlinkClick r:id="rId2"/>
            <a:extLst>
              <a:ext uri="{FF2B5EF4-FFF2-40B4-BE49-F238E27FC236}">
                <a16:creationId xmlns:a16="http://schemas.microsoft.com/office/drawing/2014/main" id="{3A63BBDF-9D0E-4CBF-951D-DC2234FA7541}"/>
              </a:ext>
            </a:extLst>
          </p:cNvPr>
          <p:cNvSpPr/>
          <p:nvPr/>
        </p:nvSpPr>
        <p:spPr>
          <a:xfrm>
            <a:off x="4303575" y="851537"/>
            <a:ext cx="60721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u="sng" dirty="0">
                <a:solidFill>
                  <a:srgbClr val="303030"/>
                </a:solidFill>
                <a:latin typeface="-apple-system"/>
                <a:hlinkClick r:id="rId3" action="ppaction://hlinkfile"/>
              </a:rPr>
              <a:t>Paper</a:t>
            </a:r>
            <a:endParaRPr lang="en-US" sz="1400" i="0" u="sng" dirty="0">
              <a:solidFill>
                <a:srgbClr val="303030"/>
              </a:solidFill>
              <a:effectLst/>
              <a:latin typeface="-apple-system"/>
            </a:endParaRPr>
          </a:p>
        </p:txBody>
      </p:sp>
      <p:sp>
        <p:nvSpPr>
          <p:cNvPr id="8" name="Rectangle 7">
            <a:hlinkClick r:id="rId4"/>
            <a:extLst>
              <a:ext uri="{FF2B5EF4-FFF2-40B4-BE49-F238E27FC236}">
                <a16:creationId xmlns:a16="http://schemas.microsoft.com/office/drawing/2014/main" id="{5FAD82B4-052D-4122-814E-2E609547C938}"/>
              </a:ext>
            </a:extLst>
          </p:cNvPr>
          <p:cNvSpPr/>
          <p:nvPr/>
        </p:nvSpPr>
        <p:spPr>
          <a:xfrm>
            <a:off x="4903941" y="851537"/>
            <a:ext cx="5597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u="sng" dirty="0">
                <a:solidFill>
                  <a:srgbClr val="303030"/>
                </a:solidFill>
                <a:latin typeface="-apple-system"/>
                <a:hlinkClick r:id="rId5" action="ppaction://hlinkfile"/>
              </a:rPr>
              <a:t>Code</a:t>
            </a:r>
            <a:endParaRPr lang="en-US" sz="1400" i="0" u="sng" dirty="0">
              <a:solidFill>
                <a:srgbClr val="303030"/>
              </a:solidFill>
              <a:effectLst/>
              <a:latin typeface="-apple-system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56853A-1978-4627-B1B1-32081C42B4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6504" y="2381520"/>
            <a:ext cx="3300680" cy="36446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73CCB71-B245-4C14-A08A-1E9FE63FFA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60975" y="2230718"/>
            <a:ext cx="5108237" cy="394624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C8C7DD0-160D-4F80-9771-418C8307F47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68865" y="681037"/>
            <a:ext cx="3896269" cy="1381318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16C7822C-4496-4776-8F57-094FE1EDD7F8}"/>
              </a:ext>
            </a:extLst>
          </p:cNvPr>
          <p:cNvGrpSpPr/>
          <p:nvPr/>
        </p:nvGrpSpPr>
        <p:grpSpPr>
          <a:xfrm>
            <a:off x="810512" y="2337217"/>
            <a:ext cx="4373313" cy="3733244"/>
            <a:chOff x="770186" y="2381520"/>
            <a:chExt cx="4373313" cy="3733244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8B31631B-5C6B-4D4B-9722-0E4BEBB57BE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70551" y="2381520"/>
              <a:ext cx="4372585" cy="3048425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5837414-47AA-4D1E-8BE3-3F881D2CAF35}"/>
                </a:ext>
              </a:extLst>
            </p:cNvPr>
            <p:cNvSpPr/>
            <p:nvPr/>
          </p:nvSpPr>
          <p:spPr>
            <a:xfrm>
              <a:off x="770186" y="5156199"/>
              <a:ext cx="4373313" cy="958565"/>
            </a:xfrm>
            <a:prstGeom prst="rect">
              <a:avLst/>
            </a:prstGeom>
            <a:solidFill>
              <a:srgbClr val="FBFE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059AD246-7F7C-456E-9E25-8FC3E7E2AD26}"/>
              </a:ext>
            </a:extLst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harpenSoften amount="69000"/>
                    </a14:imgEffect>
                    <a14:imgEffect>
                      <a14:brightnessContrast contrast="7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9700" y="153100"/>
            <a:ext cx="1790700" cy="406138"/>
          </a:xfrm>
          <a:prstGeom prst="rect">
            <a:avLst/>
          </a:prstGeom>
        </p:spPr>
      </p:pic>
      <p:sp>
        <p:nvSpPr>
          <p:cNvPr id="14" name="Arrow: Down 13">
            <a:hlinkClick r:id="rId12" action="ppaction://hlinksldjump"/>
            <a:extLst>
              <a:ext uri="{FF2B5EF4-FFF2-40B4-BE49-F238E27FC236}">
                <a16:creationId xmlns:a16="http://schemas.microsoft.com/office/drawing/2014/main" id="{F9D654DA-CCDE-4B0F-9433-3CFA7264F292}"/>
              </a:ext>
            </a:extLst>
          </p:cNvPr>
          <p:cNvSpPr/>
          <p:nvPr/>
        </p:nvSpPr>
        <p:spPr>
          <a:xfrm flipV="1">
            <a:off x="11709949" y="6354989"/>
            <a:ext cx="381000" cy="328947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6DF8F21-80D4-4E80-85D9-519EF67B1673}"/>
              </a:ext>
            </a:extLst>
          </p:cNvPr>
          <p:cNvSpPr/>
          <p:nvPr/>
        </p:nvSpPr>
        <p:spPr>
          <a:xfrm>
            <a:off x="10950698" y="6410997"/>
            <a:ext cx="7729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Back:</a:t>
            </a:r>
            <a:endParaRPr lang="he-IL" dirty="0"/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86EF977D-115D-476C-9356-3B5AF5D9F4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8547423"/>
              </p:ext>
            </p:extLst>
          </p:nvPr>
        </p:nvGraphicFramePr>
        <p:xfrm>
          <a:off x="5547222" y="522526"/>
          <a:ext cx="1955109" cy="566839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315403">
                <a:tc gridSpan="3">
                  <a:txBody>
                    <a:bodyPr/>
                    <a:lstStyle/>
                    <a:p>
                      <a:pPr algn="l" rtl="0"/>
                      <a:endParaRPr lang="he-IL" sz="14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8692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rtl="1"/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/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 b="1" dirty="0"/>
                        <a:t>Analysis</a:t>
                      </a:r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31313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542FD33-0379-46CD-9472-5327785B8948}"/>
              </a:ext>
            </a:extLst>
          </p:cNvPr>
          <p:cNvSpPr/>
          <p:nvPr/>
        </p:nvSpPr>
        <p:spPr>
          <a:xfrm>
            <a:off x="838200" y="681037"/>
            <a:ext cx="72771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Neuro-Visualizer</a:t>
            </a:r>
          </a:p>
          <a:p>
            <a:r>
              <a:rPr lang="en-US" sz="1600" dirty="0">
                <a:latin typeface="+mj-lt"/>
                <a:cs typeface="Arial" panose="020B0604020202020204" pitchFamily="34" charset="0"/>
              </a:rPr>
              <a:t>A Novel Auto-Encoder-Based Loss Landscape Visualization</a:t>
            </a:r>
          </a:p>
          <a:p>
            <a:r>
              <a:rPr lang="en-US" sz="12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[</a:t>
            </a:r>
            <a:r>
              <a:rPr lang="en-US" sz="1200" dirty="0"/>
              <a:t>Method With an Application in Knowledge-Guided Machine Learning</a:t>
            </a:r>
            <a:r>
              <a:rPr lang="en-US" sz="12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]</a:t>
            </a:r>
            <a:endParaRPr lang="he-IL" sz="1200" dirty="0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7" name="Rectangle 6">
            <a:hlinkClick r:id="rId2"/>
            <a:extLst>
              <a:ext uri="{FF2B5EF4-FFF2-40B4-BE49-F238E27FC236}">
                <a16:creationId xmlns:a16="http://schemas.microsoft.com/office/drawing/2014/main" id="{3A63BBDF-9D0E-4CBF-951D-DC2234FA7541}"/>
              </a:ext>
            </a:extLst>
          </p:cNvPr>
          <p:cNvSpPr/>
          <p:nvPr/>
        </p:nvSpPr>
        <p:spPr>
          <a:xfrm>
            <a:off x="4303575" y="851537"/>
            <a:ext cx="60721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u="sng" dirty="0">
                <a:solidFill>
                  <a:srgbClr val="303030"/>
                </a:solidFill>
                <a:latin typeface="-apple-system"/>
                <a:hlinkClick r:id="rId3" action="ppaction://hlinkfile"/>
              </a:rPr>
              <a:t>Paper</a:t>
            </a:r>
            <a:endParaRPr lang="en-US" sz="1400" i="0" u="sng" dirty="0">
              <a:solidFill>
                <a:srgbClr val="303030"/>
              </a:solidFill>
              <a:effectLst/>
              <a:latin typeface="-apple-system"/>
            </a:endParaRPr>
          </a:p>
        </p:txBody>
      </p:sp>
      <p:sp>
        <p:nvSpPr>
          <p:cNvPr id="8" name="Rectangle 7">
            <a:hlinkClick r:id="rId4"/>
            <a:extLst>
              <a:ext uri="{FF2B5EF4-FFF2-40B4-BE49-F238E27FC236}">
                <a16:creationId xmlns:a16="http://schemas.microsoft.com/office/drawing/2014/main" id="{5FAD82B4-052D-4122-814E-2E609547C938}"/>
              </a:ext>
            </a:extLst>
          </p:cNvPr>
          <p:cNvSpPr/>
          <p:nvPr/>
        </p:nvSpPr>
        <p:spPr>
          <a:xfrm>
            <a:off x="4903941" y="851537"/>
            <a:ext cx="5597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u="sng" dirty="0">
                <a:solidFill>
                  <a:srgbClr val="303030"/>
                </a:solidFill>
                <a:latin typeface="-apple-system"/>
                <a:hlinkClick r:id="rId5" action="ppaction://hlinkfile"/>
              </a:rPr>
              <a:t>Code</a:t>
            </a:r>
            <a:endParaRPr lang="en-US" sz="1400" i="0" u="sng" dirty="0">
              <a:solidFill>
                <a:srgbClr val="303030"/>
              </a:solidFill>
              <a:effectLst/>
              <a:latin typeface="-apple-system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4A350B6-9BF6-4F6D-ABB8-D9946D3F36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0500" y="1857064"/>
            <a:ext cx="8773166" cy="486380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F06664C-505A-4F06-9C77-4487C770A800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69000"/>
                    </a14:imgEffect>
                    <a14:imgEffect>
                      <a14:brightnessContrast contrast="7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9700" y="153100"/>
            <a:ext cx="1790700" cy="406138"/>
          </a:xfrm>
          <a:prstGeom prst="rect">
            <a:avLst/>
          </a:prstGeom>
        </p:spPr>
      </p:pic>
      <p:sp>
        <p:nvSpPr>
          <p:cNvPr id="9" name="Arrow: Down 8">
            <a:hlinkClick r:id="rId9" action="ppaction://hlinksldjump"/>
            <a:extLst>
              <a:ext uri="{FF2B5EF4-FFF2-40B4-BE49-F238E27FC236}">
                <a16:creationId xmlns:a16="http://schemas.microsoft.com/office/drawing/2014/main" id="{B03E86CB-4168-409E-8821-CC114E83A24D}"/>
              </a:ext>
            </a:extLst>
          </p:cNvPr>
          <p:cNvSpPr/>
          <p:nvPr/>
        </p:nvSpPr>
        <p:spPr>
          <a:xfrm flipV="1">
            <a:off x="11709949" y="6354989"/>
            <a:ext cx="381000" cy="328947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7F9BE9F-B80C-4C66-A677-B6001AC64023}"/>
              </a:ext>
            </a:extLst>
          </p:cNvPr>
          <p:cNvSpPr/>
          <p:nvPr/>
        </p:nvSpPr>
        <p:spPr>
          <a:xfrm>
            <a:off x="10950698" y="6410997"/>
            <a:ext cx="7729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Back:</a:t>
            </a:r>
            <a:endParaRPr lang="he-IL" dirty="0"/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587BA878-D6B2-4EC1-ADB1-D3D99839E8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8547423"/>
              </p:ext>
            </p:extLst>
          </p:nvPr>
        </p:nvGraphicFramePr>
        <p:xfrm>
          <a:off x="5547222" y="522526"/>
          <a:ext cx="1955109" cy="566839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315403">
                <a:tc gridSpan="3">
                  <a:txBody>
                    <a:bodyPr/>
                    <a:lstStyle/>
                    <a:p>
                      <a:pPr algn="l" rtl="0"/>
                      <a:endParaRPr lang="he-IL" sz="14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8692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rtl="1"/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/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 b="1" dirty="0"/>
                        <a:t>Analysis</a:t>
                      </a:r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8334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542FD33-0379-46CD-9472-5327785B8948}"/>
              </a:ext>
            </a:extLst>
          </p:cNvPr>
          <p:cNvSpPr/>
          <p:nvPr/>
        </p:nvSpPr>
        <p:spPr>
          <a:xfrm>
            <a:off x="838200" y="681037"/>
            <a:ext cx="72771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Neuro-Visualizer</a:t>
            </a:r>
          </a:p>
          <a:p>
            <a:r>
              <a:rPr lang="en-US" sz="1600" dirty="0">
                <a:latin typeface="+mj-lt"/>
                <a:cs typeface="Arial" panose="020B0604020202020204" pitchFamily="34" charset="0"/>
              </a:rPr>
              <a:t>A Novel Auto-Encoder-Based Loss Landscape Visualization</a:t>
            </a:r>
          </a:p>
          <a:p>
            <a:r>
              <a:rPr lang="en-US" sz="12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[</a:t>
            </a:r>
            <a:r>
              <a:rPr lang="en-US" sz="1200" dirty="0"/>
              <a:t>Method With an Application in Knowledge-Guided Machine Learning</a:t>
            </a:r>
            <a:r>
              <a:rPr lang="en-US" sz="12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]</a:t>
            </a:r>
            <a:endParaRPr lang="he-IL" sz="1200" dirty="0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7" name="Rectangle 6">
            <a:hlinkClick r:id="rId2"/>
            <a:extLst>
              <a:ext uri="{FF2B5EF4-FFF2-40B4-BE49-F238E27FC236}">
                <a16:creationId xmlns:a16="http://schemas.microsoft.com/office/drawing/2014/main" id="{3A63BBDF-9D0E-4CBF-951D-DC2234FA7541}"/>
              </a:ext>
            </a:extLst>
          </p:cNvPr>
          <p:cNvSpPr/>
          <p:nvPr/>
        </p:nvSpPr>
        <p:spPr>
          <a:xfrm>
            <a:off x="4303575" y="851537"/>
            <a:ext cx="60721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u="sng" dirty="0">
                <a:solidFill>
                  <a:srgbClr val="303030"/>
                </a:solidFill>
                <a:latin typeface="-apple-system"/>
                <a:hlinkClick r:id="rId3" action="ppaction://hlinkfile"/>
              </a:rPr>
              <a:t>Paper</a:t>
            </a:r>
            <a:endParaRPr lang="en-US" sz="1400" i="0" u="sng" dirty="0">
              <a:solidFill>
                <a:srgbClr val="303030"/>
              </a:solidFill>
              <a:effectLst/>
              <a:latin typeface="-apple-system"/>
            </a:endParaRPr>
          </a:p>
        </p:txBody>
      </p:sp>
      <p:sp>
        <p:nvSpPr>
          <p:cNvPr id="8" name="Rectangle 7">
            <a:hlinkClick r:id="rId4"/>
            <a:extLst>
              <a:ext uri="{FF2B5EF4-FFF2-40B4-BE49-F238E27FC236}">
                <a16:creationId xmlns:a16="http://schemas.microsoft.com/office/drawing/2014/main" id="{5FAD82B4-052D-4122-814E-2E609547C938}"/>
              </a:ext>
            </a:extLst>
          </p:cNvPr>
          <p:cNvSpPr/>
          <p:nvPr/>
        </p:nvSpPr>
        <p:spPr>
          <a:xfrm>
            <a:off x="4903941" y="851537"/>
            <a:ext cx="5597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u="sng" dirty="0">
                <a:solidFill>
                  <a:srgbClr val="303030"/>
                </a:solidFill>
                <a:latin typeface="-apple-system"/>
                <a:hlinkClick r:id="rId5" action="ppaction://hlinkfile"/>
              </a:rPr>
              <a:t>Code</a:t>
            </a:r>
            <a:endParaRPr lang="en-US" sz="1400" i="0" u="sng" dirty="0">
              <a:solidFill>
                <a:srgbClr val="303030"/>
              </a:solidFill>
              <a:effectLst/>
              <a:latin typeface="-apple-system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1963E3-F9D4-4615-A284-FBB34E1AF2F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3957"/>
          <a:stretch/>
        </p:blipFill>
        <p:spPr>
          <a:xfrm>
            <a:off x="1460499" y="1867200"/>
            <a:ext cx="8758525" cy="4485926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E15595D-8AE3-431A-ADC8-E790658E0B86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69000"/>
                    </a14:imgEffect>
                    <a14:imgEffect>
                      <a14:brightnessContrast contrast="7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9700" y="153100"/>
            <a:ext cx="1790700" cy="406138"/>
          </a:xfrm>
          <a:prstGeom prst="rect">
            <a:avLst/>
          </a:prstGeom>
        </p:spPr>
      </p:pic>
      <p:sp>
        <p:nvSpPr>
          <p:cNvPr id="10" name="Arrow: Down 9">
            <a:hlinkClick r:id="rId9" action="ppaction://hlinksldjump"/>
            <a:extLst>
              <a:ext uri="{FF2B5EF4-FFF2-40B4-BE49-F238E27FC236}">
                <a16:creationId xmlns:a16="http://schemas.microsoft.com/office/drawing/2014/main" id="{F603F723-D8FA-4A89-BE22-E9E73502D025}"/>
              </a:ext>
            </a:extLst>
          </p:cNvPr>
          <p:cNvSpPr/>
          <p:nvPr/>
        </p:nvSpPr>
        <p:spPr>
          <a:xfrm flipV="1">
            <a:off x="11709949" y="6354989"/>
            <a:ext cx="381000" cy="328947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3329DD0-AEC0-4777-A342-2FB977EBA269}"/>
              </a:ext>
            </a:extLst>
          </p:cNvPr>
          <p:cNvSpPr/>
          <p:nvPr/>
        </p:nvSpPr>
        <p:spPr>
          <a:xfrm>
            <a:off x="10950698" y="6410997"/>
            <a:ext cx="7729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Back:</a:t>
            </a:r>
            <a:endParaRPr lang="he-IL" dirty="0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9F081467-6734-4740-AD78-D7D370FC3F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8547423"/>
              </p:ext>
            </p:extLst>
          </p:nvPr>
        </p:nvGraphicFramePr>
        <p:xfrm>
          <a:off x="5547222" y="522526"/>
          <a:ext cx="1955109" cy="566839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315403">
                <a:tc gridSpan="3">
                  <a:txBody>
                    <a:bodyPr/>
                    <a:lstStyle/>
                    <a:p>
                      <a:pPr algn="l" rtl="0"/>
                      <a:endParaRPr lang="he-IL" sz="14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8692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rtl="1"/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/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 b="1" dirty="0"/>
                        <a:t>Analysis</a:t>
                      </a:r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0650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542FD33-0379-46CD-9472-5327785B8948}"/>
              </a:ext>
            </a:extLst>
          </p:cNvPr>
          <p:cNvSpPr/>
          <p:nvPr/>
        </p:nvSpPr>
        <p:spPr>
          <a:xfrm>
            <a:off x="838200" y="681037"/>
            <a:ext cx="72771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Neuro-Visualizer</a:t>
            </a:r>
          </a:p>
          <a:p>
            <a:r>
              <a:rPr lang="en-US" sz="1600" dirty="0">
                <a:latin typeface="+mj-lt"/>
                <a:cs typeface="Arial" panose="020B0604020202020204" pitchFamily="34" charset="0"/>
              </a:rPr>
              <a:t>A Novel Auto-Encoder-Based Loss Landscape Visualization</a:t>
            </a:r>
          </a:p>
          <a:p>
            <a:r>
              <a:rPr lang="en-US" sz="12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[</a:t>
            </a:r>
            <a:r>
              <a:rPr lang="en-US" sz="1200" dirty="0"/>
              <a:t>Method With an Application in Knowledge-Guided Machine Learning</a:t>
            </a:r>
            <a:r>
              <a:rPr lang="en-US" sz="12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]</a:t>
            </a:r>
            <a:endParaRPr lang="he-IL" sz="1200" dirty="0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7" name="Rectangle 6">
            <a:hlinkClick r:id="rId2"/>
            <a:extLst>
              <a:ext uri="{FF2B5EF4-FFF2-40B4-BE49-F238E27FC236}">
                <a16:creationId xmlns:a16="http://schemas.microsoft.com/office/drawing/2014/main" id="{3A63BBDF-9D0E-4CBF-951D-DC2234FA7541}"/>
              </a:ext>
            </a:extLst>
          </p:cNvPr>
          <p:cNvSpPr/>
          <p:nvPr/>
        </p:nvSpPr>
        <p:spPr>
          <a:xfrm>
            <a:off x="4303575" y="851537"/>
            <a:ext cx="60721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u="sng" dirty="0">
                <a:solidFill>
                  <a:srgbClr val="303030"/>
                </a:solidFill>
                <a:latin typeface="-apple-system"/>
                <a:hlinkClick r:id="rId3" action="ppaction://hlinkfile"/>
              </a:rPr>
              <a:t>Paper</a:t>
            </a:r>
            <a:endParaRPr lang="en-US" sz="1400" i="0" u="sng" dirty="0">
              <a:solidFill>
                <a:srgbClr val="303030"/>
              </a:solidFill>
              <a:effectLst/>
              <a:latin typeface="-apple-system"/>
            </a:endParaRPr>
          </a:p>
        </p:txBody>
      </p:sp>
      <p:sp>
        <p:nvSpPr>
          <p:cNvPr id="8" name="Rectangle 7">
            <a:hlinkClick r:id="rId4"/>
            <a:extLst>
              <a:ext uri="{FF2B5EF4-FFF2-40B4-BE49-F238E27FC236}">
                <a16:creationId xmlns:a16="http://schemas.microsoft.com/office/drawing/2014/main" id="{5FAD82B4-052D-4122-814E-2E609547C938}"/>
              </a:ext>
            </a:extLst>
          </p:cNvPr>
          <p:cNvSpPr/>
          <p:nvPr/>
        </p:nvSpPr>
        <p:spPr>
          <a:xfrm>
            <a:off x="4903941" y="851537"/>
            <a:ext cx="5597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u="sng" dirty="0">
                <a:solidFill>
                  <a:srgbClr val="303030"/>
                </a:solidFill>
                <a:latin typeface="-apple-system"/>
                <a:hlinkClick r:id="rId5" action="ppaction://hlinkfile"/>
              </a:rPr>
              <a:t>Code</a:t>
            </a:r>
            <a:endParaRPr lang="en-US" sz="1400" i="0" u="sng" dirty="0">
              <a:solidFill>
                <a:srgbClr val="303030"/>
              </a:solidFill>
              <a:effectLst/>
              <a:latin typeface="-apple-system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A330478-FEE7-46A6-9EA0-9D6C5E6001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23776" y="1867200"/>
            <a:ext cx="8296524" cy="43882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D02CC07-8EB1-4D3B-BA07-537CDE58511C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69000"/>
                    </a14:imgEffect>
                    <a14:imgEffect>
                      <a14:brightnessContrast contrast="7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9700" y="153100"/>
            <a:ext cx="1790700" cy="406138"/>
          </a:xfrm>
          <a:prstGeom prst="rect">
            <a:avLst/>
          </a:prstGeom>
        </p:spPr>
      </p:pic>
      <p:sp>
        <p:nvSpPr>
          <p:cNvPr id="10" name="Arrow: Down 9">
            <a:hlinkClick r:id="rId9" action="ppaction://hlinksldjump"/>
            <a:extLst>
              <a:ext uri="{FF2B5EF4-FFF2-40B4-BE49-F238E27FC236}">
                <a16:creationId xmlns:a16="http://schemas.microsoft.com/office/drawing/2014/main" id="{512F36CB-F019-4787-98FF-2ABC0ECE866A}"/>
              </a:ext>
            </a:extLst>
          </p:cNvPr>
          <p:cNvSpPr/>
          <p:nvPr/>
        </p:nvSpPr>
        <p:spPr>
          <a:xfrm flipV="1">
            <a:off x="11709949" y="6354989"/>
            <a:ext cx="381000" cy="328947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7554138-61EF-4CCD-B057-A714F4389708}"/>
              </a:ext>
            </a:extLst>
          </p:cNvPr>
          <p:cNvSpPr/>
          <p:nvPr/>
        </p:nvSpPr>
        <p:spPr>
          <a:xfrm>
            <a:off x="10950698" y="6410997"/>
            <a:ext cx="7729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Back:</a:t>
            </a:r>
            <a:endParaRPr lang="he-IL" dirty="0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1C2A490E-E091-4770-9CD2-57E5711889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8547423"/>
              </p:ext>
            </p:extLst>
          </p:nvPr>
        </p:nvGraphicFramePr>
        <p:xfrm>
          <a:off x="5547222" y="522526"/>
          <a:ext cx="1955109" cy="566839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315403">
                <a:tc gridSpan="3">
                  <a:txBody>
                    <a:bodyPr/>
                    <a:lstStyle/>
                    <a:p>
                      <a:pPr algn="l" rtl="0"/>
                      <a:endParaRPr lang="he-IL" sz="14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8692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rtl="1"/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/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 b="1" dirty="0"/>
                        <a:t>Analysis</a:t>
                      </a:r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95313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542FD33-0379-46CD-9472-5327785B8948}"/>
              </a:ext>
            </a:extLst>
          </p:cNvPr>
          <p:cNvSpPr/>
          <p:nvPr/>
        </p:nvSpPr>
        <p:spPr>
          <a:xfrm>
            <a:off x="838200" y="681037"/>
            <a:ext cx="72771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Neuro-Visualizer</a:t>
            </a:r>
          </a:p>
          <a:p>
            <a:r>
              <a:rPr lang="en-US" sz="1600" dirty="0">
                <a:latin typeface="+mj-lt"/>
                <a:cs typeface="Arial" panose="020B0604020202020204" pitchFamily="34" charset="0"/>
              </a:rPr>
              <a:t>A Novel Auto-Encoder-Based Loss Landscape Visualization</a:t>
            </a:r>
          </a:p>
          <a:p>
            <a:r>
              <a:rPr lang="en-US" sz="12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[</a:t>
            </a:r>
            <a:r>
              <a:rPr lang="en-US" sz="1200" dirty="0"/>
              <a:t>Method With an Application in Knowledge-Guided Machine Learning</a:t>
            </a:r>
            <a:r>
              <a:rPr lang="en-US" sz="12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]</a:t>
            </a:r>
            <a:endParaRPr lang="he-IL" sz="1200" dirty="0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7" name="Rectangle 6">
            <a:hlinkClick r:id="rId2"/>
            <a:extLst>
              <a:ext uri="{FF2B5EF4-FFF2-40B4-BE49-F238E27FC236}">
                <a16:creationId xmlns:a16="http://schemas.microsoft.com/office/drawing/2014/main" id="{3A63BBDF-9D0E-4CBF-951D-DC2234FA7541}"/>
              </a:ext>
            </a:extLst>
          </p:cNvPr>
          <p:cNvSpPr/>
          <p:nvPr/>
        </p:nvSpPr>
        <p:spPr>
          <a:xfrm>
            <a:off x="4303575" y="851537"/>
            <a:ext cx="60721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u="sng" dirty="0">
                <a:solidFill>
                  <a:srgbClr val="303030"/>
                </a:solidFill>
                <a:latin typeface="-apple-system"/>
                <a:hlinkClick r:id="rId3" action="ppaction://hlinkfile"/>
              </a:rPr>
              <a:t>Paper</a:t>
            </a:r>
            <a:endParaRPr lang="en-US" sz="1400" i="0" u="sng" dirty="0">
              <a:solidFill>
                <a:srgbClr val="303030"/>
              </a:solidFill>
              <a:effectLst/>
              <a:latin typeface="-apple-system"/>
            </a:endParaRPr>
          </a:p>
        </p:txBody>
      </p:sp>
      <p:sp>
        <p:nvSpPr>
          <p:cNvPr id="8" name="Rectangle 7">
            <a:hlinkClick r:id="rId4"/>
            <a:extLst>
              <a:ext uri="{FF2B5EF4-FFF2-40B4-BE49-F238E27FC236}">
                <a16:creationId xmlns:a16="http://schemas.microsoft.com/office/drawing/2014/main" id="{5FAD82B4-052D-4122-814E-2E609547C938}"/>
              </a:ext>
            </a:extLst>
          </p:cNvPr>
          <p:cNvSpPr/>
          <p:nvPr/>
        </p:nvSpPr>
        <p:spPr>
          <a:xfrm>
            <a:off x="4903941" y="851537"/>
            <a:ext cx="5597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u="sng" dirty="0">
                <a:solidFill>
                  <a:srgbClr val="303030"/>
                </a:solidFill>
                <a:latin typeface="-apple-system"/>
                <a:hlinkClick r:id="rId5" action="ppaction://hlinkfile"/>
              </a:rPr>
              <a:t>Code</a:t>
            </a:r>
            <a:endParaRPr lang="en-US" sz="1400" i="0" u="sng" dirty="0">
              <a:solidFill>
                <a:srgbClr val="303030"/>
              </a:solidFill>
              <a:effectLst/>
              <a:latin typeface="-apple-system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EA5931F-FC6E-484B-A26A-BFB87BF06EF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002" b="7318"/>
          <a:stretch/>
        </p:blipFill>
        <p:spPr>
          <a:xfrm>
            <a:off x="1847300" y="1803363"/>
            <a:ext cx="8782600" cy="458473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E2C012D-6F3B-4959-B3E6-37551746AD51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69000"/>
                    </a14:imgEffect>
                    <a14:imgEffect>
                      <a14:brightnessContrast contrast="7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9700" y="153100"/>
            <a:ext cx="1790700" cy="406138"/>
          </a:xfrm>
          <a:prstGeom prst="rect">
            <a:avLst/>
          </a:prstGeom>
        </p:spPr>
      </p:pic>
      <p:sp>
        <p:nvSpPr>
          <p:cNvPr id="10" name="Arrow: Down 9">
            <a:hlinkClick r:id="rId9" action="ppaction://hlinksldjump"/>
            <a:extLst>
              <a:ext uri="{FF2B5EF4-FFF2-40B4-BE49-F238E27FC236}">
                <a16:creationId xmlns:a16="http://schemas.microsoft.com/office/drawing/2014/main" id="{4B1136DF-B080-49D9-B021-952D78C78545}"/>
              </a:ext>
            </a:extLst>
          </p:cNvPr>
          <p:cNvSpPr/>
          <p:nvPr/>
        </p:nvSpPr>
        <p:spPr>
          <a:xfrm flipV="1">
            <a:off x="11709949" y="6354989"/>
            <a:ext cx="381000" cy="328947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F737A23-1398-44AC-94C5-478BC38AFCEE}"/>
              </a:ext>
            </a:extLst>
          </p:cNvPr>
          <p:cNvSpPr/>
          <p:nvPr/>
        </p:nvSpPr>
        <p:spPr>
          <a:xfrm>
            <a:off x="10950698" y="6410997"/>
            <a:ext cx="7729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Back:</a:t>
            </a:r>
            <a:endParaRPr lang="he-IL" dirty="0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1D2E7CBE-4685-454B-8F95-91F3789BF7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8547423"/>
              </p:ext>
            </p:extLst>
          </p:nvPr>
        </p:nvGraphicFramePr>
        <p:xfrm>
          <a:off x="5547222" y="522526"/>
          <a:ext cx="1955109" cy="566839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315403">
                <a:tc gridSpan="3">
                  <a:txBody>
                    <a:bodyPr/>
                    <a:lstStyle/>
                    <a:p>
                      <a:pPr algn="l" rtl="0"/>
                      <a:endParaRPr lang="he-IL" sz="14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8692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rtl="1"/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/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 b="1" dirty="0"/>
                        <a:t>Analysis</a:t>
                      </a:r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04557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542FD33-0379-46CD-9472-5327785B8948}"/>
              </a:ext>
            </a:extLst>
          </p:cNvPr>
          <p:cNvSpPr/>
          <p:nvPr/>
        </p:nvSpPr>
        <p:spPr>
          <a:xfrm>
            <a:off x="838200" y="681037"/>
            <a:ext cx="72771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Neuro-Visualizer</a:t>
            </a:r>
          </a:p>
          <a:p>
            <a:r>
              <a:rPr lang="en-US" sz="1600" dirty="0">
                <a:latin typeface="+mj-lt"/>
                <a:cs typeface="Arial" panose="020B0604020202020204" pitchFamily="34" charset="0"/>
              </a:rPr>
              <a:t>A Novel Auto-Encoder-Based Loss Landscape Visualization</a:t>
            </a:r>
          </a:p>
          <a:p>
            <a:r>
              <a:rPr lang="en-US" sz="12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[</a:t>
            </a:r>
            <a:r>
              <a:rPr lang="en-US" sz="1200" dirty="0"/>
              <a:t>Method With an Application in Knowledge-Guided Machine Learning</a:t>
            </a:r>
            <a:r>
              <a:rPr lang="en-US" sz="12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]</a:t>
            </a:r>
            <a:endParaRPr lang="he-IL" sz="1200" dirty="0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7" name="Rectangle 6">
            <a:hlinkClick r:id="rId2"/>
            <a:extLst>
              <a:ext uri="{FF2B5EF4-FFF2-40B4-BE49-F238E27FC236}">
                <a16:creationId xmlns:a16="http://schemas.microsoft.com/office/drawing/2014/main" id="{3A63BBDF-9D0E-4CBF-951D-DC2234FA7541}"/>
              </a:ext>
            </a:extLst>
          </p:cNvPr>
          <p:cNvSpPr/>
          <p:nvPr/>
        </p:nvSpPr>
        <p:spPr>
          <a:xfrm>
            <a:off x="4303575" y="851537"/>
            <a:ext cx="60721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u="sng" dirty="0">
                <a:solidFill>
                  <a:srgbClr val="303030"/>
                </a:solidFill>
                <a:latin typeface="-apple-system"/>
                <a:hlinkClick r:id="rId3" action="ppaction://hlinkfile"/>
              </a:rPr>
              <a:t>Paper</a:t>
            </a:r>
            <a:endParaRPr lang="en-US" sz="1400" i="0" u="sng" dirty="0">
              <a:solidFill>
                <a:srgbClr val="303030"/>
              </a:solidFill>
              <a:effectLst/>
              <a:latin typeface="-apple-system"/>
            </a:endParaRPr>
          </a:p>
        </p:txBody>
      </p:sp>
      <p:sp>
        <p:nvSpPr>
          <p:cNvPr id="8" name="Rectangle 7">
            <a:hlinkClick r:id="rId4"/>
            <a:extLst>
              <a:ext uri="{FF2B5EF4-FFF2-40B4-BE49-F238E27FC236}">
                <a16:creationId xmlns:a16="http://schemas.microsoft.com/office/drawing/2014/main" id="{5FAD82B4-052D-4122-814E-2E609547C938}"/>
              </a:ext>
            </a:extLst>
          </p:cNvPr>
          <p:cNvSpPr/>
          <p:nvPr/>
        </p:nvSpPr>
        <p:spPr>
          <a:xfrm>
            <a:off x="4903941" y="851537"/>
            <a:ext cx="5597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u="sng" dirty="0">
                <a:solidFill>
                  <a:srgbClr val="303030"/>
                </a:solidFill>
                <a:latin typeface="-apple-system"/>
                <a:hlinkClick r:id="rId5" action="ppaction://hlinkfile"/>
              </a:rPr>
              <a:t>Code</a:t>
            </a:r>
            <a:endParaRPr lang="en-US" sz="1400" i="0" u="sng" dirty="0">
              <a:solidFill>
                <a:srgbClr val="303030"/>
              </a:solidFill>
              <a:effectLst/>
              <a:latin typeface="-apple-system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3C40295-6622-4B39-A63C-382522F6EFD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782" b="5576"/>
          <a:stretch/>
        </p:blipFill>
        <p:spPr>
          <a:xfrm>
            <a:off x="1540242" y="1820715"/>
            <a:ext cx="8797558" cy="452928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FD3A9A7-5E88-42C3-ABFF-35E1315373F5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69000"/>
                    </a14:imgEffect>
                    <a14:imgEffect>
                      <a14:brightnessContrast contrast="7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9700" y="153100"/>
            <a:ext cx="1790700" cy="406138"/>
          </a:xfrm>
          <a:prstGeom prst="rect">
            <a:avLst/>
          </a:prstGeom>
        </p:spPr>
      </p:pic>
      <p:sp>
        <p:nvSpPr>
          <p:cNvPr id="11" name="Arrow: Down 10">
            <a:hlinkClick r:id="rId9" action="ppaction://hlinksldjump"/>
            <a:extLst>
              <a:ext uri="{FF2B5EF4-FFF2-40B4-BE49-F238E27FC236}">
                <a16:creationId xmlns:a16="http://schemas.microsoft.com/office/drawing/2014/main" id="{383A7D39-34D0-46BF-BE22-A897159F6E5B}"/>
              </a:ext>
            </a:extLst>
          </p:cNvPr>
          <p:cNvSpPr/>
          <p:nvPr/>
        </p:nvSpPr>
        <p:spPr>
          <a:xfrm flipV="1">
            <a:off x="11709949" y="6354989"/>
            <a:ext cx="381000" cy="328947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9D9678C-5BE4-4C3A-831C-2CE312DEC2B9}"/>
              </a:ext>
            </a:extLst>
          </p:cNvPr>
          <p:cNvSpPr/>
          <p:nvPr/>
        </p:nvSpPr>
        <p:spPr>
          <a:xfrm>
            <a:off x="10950698" y="6410997"/>
            <a:ext cx="7729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Back:</a:t>
            </a:r>
            <a:endParaRPr lang="he-IL" dirty="0"/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85FAECC8-554B-45D7-9175-9959C51264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8547423"/>
              </p:ext>
            </p:extLst>
          </p:nvPr>
        </p:nvGraphicFramePr>
        <p:xfrm>
          <a:off x="5547222" y="522526"/>
          <a:ext cx="1955109" cy="566839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315403">
                <a:tc gridSpan="3">
                  <a:txBody>
                    <a:bodyPr/>
                    <a:lstStyle/>
                    <a:p>
                      <a:pPr algn="l" rtl="0"/>
                      <a:endParaRPr lang="he-IL" sz="14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8692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rtl="1"/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/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 b="1" dirty="0"/>
                        <a:t>Analysis</a:t>
                      </a:r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36551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542FD33-0379-46CD-9472-5327785B8948}"/>
              </a:ext>
            </a:extLst>
          </p:cNvPr>
          <p:cNvSpPr/>
          <p:nvPr/>
        </p:nvSpPr>
        <p:spPr>
          <a:xfrm>
            <a:off x="838200" y="681037"/>
            <a:ext cx="72771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Neuro-Visualizer</a:t>
            </a:r>
          </a:p>
          <a:p>
            <a:r>
              <a:rPr lang="en-US" sz="1600" dirty="0">
                <a:latin typeface="+mj-lt"/>
                <a:cs typeface="Arial" panose="020B0604020202020204" pitchFamily="34" charset="0"/>
              </a:rPr>
              <a:t>A Novel Auto-Encoder-Based Loss Landscape Visualization</a:t>
            </a:r>
          </a:p>
          <a:p>
            <a:r>
              <a:rPr lang="en-US" sz="12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[</a:t>
            </a:r>
            <a:r>
              <a:rPr lang="en-US" sz="1200" dirty="0"/>
              <a:t>Method With an Application in Knowledge-Guided Machine Learning</a:t>
            </a:r>
            <a:r>
              <a:rPr lang="en-US" sz="12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]</a:t>
            </a:r>
            <a:endParaRPr lang="he-IL" sz="1200" dirty="0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7" name="Rectangle 6">
            <a:hlinkClick r:id="rId2"/>
            <a:extLst>
              <a:ext uri="{FF2B5EF4-FFF2-40B4-BE49-F238E27FC236}">
                <a16:creationId xmlns:a16="http://schemas.microsoft.com/office/drawing/2014/main" id="{3A63BBDF-9D0E-4CBF-951D-DC2234FA7541}"/>
              </a:ext>
            </a:extLst>
          </p:cNvPr>
          <p:cNvSpPr/>
          <p:nvPr/>
        </p:nvSpPr>
        <p:spPr>
          <a:xfrm>
            <a:off x="4303575" y="851537"/>
            <a:ext cx="60721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u="sng" dirty="0">
                <a:solidFill>
                  <a:srgbClr val="303030"/>
                </a:solidFill>
                <a:latin typeface="-apple-system"/>
                <a:hlinkClick r:id="rId3" action="ppaction://hlinkfile"/>
              </a:rPr>
              <a:t>Paper</a:t>
            </a:r>
            <a:endParaRPr lang="en-US" sz="1400" i="0" u="sng" dirty="0">
              <a:solidFill>
                <a:srgbClr val="303030"/>
              </a:solidFill>
              <a:effectLst/>
              <a:latin typeface="-apple-system"/>
            </a:endParaRPr>
          </a:p>
        </p:txBody>
      </p:sp>
      <p:sp>
        <p:nvSpPr>
          <p:cNvPr id="8" name="Rectangle 7">
            <a:hlinkClick r:id="rId4"/>
            <a:extLst>
              <a:ext uri="{FF2B5EF4-FFF2-40B4-BE49-F238E27FC236}">
                <a16:creationId xmlns:a16="http://schemas.microsoft.com/office/drawing/2014/main" id="{5FAD82B4-052D-4122-814E-2E609547C938}"/>
              </a:ext>
            </a:extLst>
          </p:cNvPr>
          <p:cNvSpPr/>
          <p:nvPr/>
        </p:nvSpPr>
        <p:spPr>
          <a:xfrm>
            <a:off x="4903941" y="851537"/>
            <a:ext cx="5597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u="sng" dirty="0">
                <a:solidFill>
                  <a:srgbClr val="303030"/>
                </a:solidFill>
                <a:latin typeface="-apple-system"/>
                <a:hlinkClick r:id="rId5" action="ppaction://hlinkfile"/>
              </a:rPr>
              <a:t>Code</a:t>
            </a:r>
            <a:endParaRPr lang="en-US" sz="1400" i="0" u="sng" dirty="0">
              <a:solidFill>
                <a:srgbClr val="303030"/>
              </a:solidFill>
              <a:effectLst/>
              <a:latin typeface="-apple-system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B6FF5DE-B5C3-4E18-A8B7-D6CEA23C9F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29262" y="1857064"/>
            <a:ext cx="7933476" cy="457728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1BC0DF8-C69B-48D8-9A79-8BFF045E3692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69000"/>
                    </a14:imgEffect>
                    <a14:imgEffect>
                      <a14:brightnessContrast contrast="7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9700" y="153100"/>
            <a:ext cx="1790700" cy="406138"/>
          </a:xfrm>
          <a:prstGeom prst="rect">
            <a:avLst/>
          </a:prstGeom>
        </p:spPr>
      </p:pic>
      <p:sp>
        <p:nvSpPr>
          <p:cNvPr id="9" name="Arrow: Down 8">
            <a:hlinkClick r:id="rId9" action="ppaction://hlinksldjump"/>
            <a:extLst>
              <a:ext uri="{FF2B5EF4-FFF2-40B4-BE49-F238E27FC236}">
                <a16:creationId xmlns:a16="http://schemas.microsoft.com/office/drawing/2014/main" id="{7E909934-93EA-467C-9E7C-335C3B52D9CE}"/>
              </a:ext>
            </a:extLst>
          </p:cNvPr>
          <p:cNvSpPr/>
          <p:nvPr/>
        </p:nvSpPr>
        <p:spPr>
          <a:xfrm flipV="1">
            <a:off x="11709949" y="6354989"/>
            <a:ext cx="381000" cy="328947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8B97D3-41A6-409C-87A2-64E1171506FC}"/>
              </a:ext>
            </a:extLst>
          </p:cNvPr>
          <p:cNvSpPr/>
          <p:nvPr/>
        </p:nvSpPr>
        <p:spPr>
          <a:xfrm>
            <a:off x="10950698" y="6410997"/>
            <a:ext cx="7729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Back:</a:t>
            </a:r>
            <a:endParaRPr lang="he-IL" dirty="0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3AF6337F-FC17-4A1F-8ED3-CF9A2DD43B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8547423"/>
              </p:ext>
            </p:extLst>
          </p:nvPr>
        </p:nvGraphicFramePr>
        <p:xfrm>
          <a:off x="5547222" y="522526"/>
          <a:ext cx="1955109" cy="566839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315403">
                <a:tc gridSpan="3">
                  <a:txBody>
                    <a:bodyPr/>
                    <a:lstStyle/>
                    <a:p>
                      <a:pPr algn="l" rtl="0"/>
                      <a:endParaRPr lang="he-IL" sz="14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8692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rtl="1"/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/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 b="1" dirty="0"/>
                        <a:t>Analysis</a:t>
                      </a:r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15180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542FD33-0379-46CD-9472-5327785B8948}"/>
              </a:ext>
            </a:extLst>
          </p:cNvPr>
          <p:cNvSpPr/>
          <p:nvPr/>
        </p:nvSpPr>
        <p:spPr>
          <a:xfrm>
            <a:off x="838200" y="681037"/>
            <a:ext cx="72771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Test-Time Model Adaptation (TTA)</a:t>
            </a:r>
          </a:p>
          <a:p>
            <a:r>
              <a:rPr lang="en-US" sz="1200" dirty="0">
                <a:latin typeface="+mj-lt"/>
                <a:cs typeface="Arial" panose="020B0604020202020204" pitchFamily="34" charset="0"/>
              </a:rPr>
              <a:t>with Only Forward Passes</a:t>
            </a:r>
          </a:p>
        </p:txBody>
      </p:sp>
      <p:sp>
        <p:nvSpPr>
          <p:cNvPr id="7" name="Rectangle 6">
            <a:hlinkClick r:id="rId2"/>
            <a:extLst>
              <a:ext uri="{FF2B5EF4-FFF2-40B4-BE49-F238E27FC236}">
                <a16:creationId xmlns:a16="http://schemas.microsoft.com/office/drawing/2014/main" id="{3A63BBDF-9D0E-4CBF-951D-DC2234FA7541}"/>
              </a:ext>
            </a:extLst>
          </p:cNvPr>
          <p:cNvSpPr/>
          <p:nvPr/>
        </p:nvSpPr>
        <p:spPr>
          <a:xfrm>
            <a:off x="6156034" y="820612"/>
            <a:ext cx="60721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u="sng" dirty="0">
                <a:solidFill>
                  <a:srgbClr val="303030"/>
                </a:solidFill>
                <a:latin typeface="-apple-system"/>
                <a:hlinkClick r:id="rId3" action="ppaction://hlinkfile"/>
              </a:rPr>
              <a:t>Paper</a:t>
            </a:r>
            <a:endParaRPr lang="en-US" sz="1400" i="0" u="sng" dirty="0">
              <a:solidFill>
                <a:srgbClr val="303030"/>
              </a:solidFill>
              <a:effectLst/>
              <a:latin typeface="-apple-system"/>
            </a:endParaRPr>
          </a:p>
        </p:txBody>
      </p:sp>
      <p:sp>
        <p:nvSpPr>
          <p:cNvPr id="8" name="Rectangle 7">
            <a:hlinkClick r:id="rId4"/>
            <a:extLst>
              <a:ext uri="{FF2B5EF4-FFF2-40B4-BE49-F238E27FC236}">
                <a16:creationId xmlns:a16="http://schemas.microsoft.com/office/drawing/2014/main" id="{5FAD82B4-052D-4122-814E-2E609547C938}"/>
              </a:ext>
            </a:extLst>
          </p:cNvPr>
          <p:cNvSpPr/>
          <p:nvPr/>
        </p:nvSpPr>
        <p:spPr>
          <a:xfrm>
            <a:off x="6756400" y="820612"/>
            <a:ext cx="5597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u="sng" dirty="0">
                <a:solidFill>
                  <a:srgbClr val="303030"/>
                </a:solidFill>
                <a:latin typeface="-apple-system"/>
                <a:hlinkClick r:id="rId5" action="ppaction://hlinkfile"/>
              </a:rPr>
              <a:t>Code</a:t>
            </a:r>
            <a:endParaRPr lang="en-US" sz="1400" i="0" u="sng" dirty="0">
              <a:solidFill>
                <a:srgbClr val="303030"/>
              </a:solidFill>
              <a:effectLst/>
              <a:latin typeface="-apple-system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CEB042A-CA90-4782-8BBB-BED5B0AFAA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7013"/>
            <a:ext cx="10515600" cy="4679950"/>
          </a:xfrm>
        </p:spPr>
        <p:txBody>
          <a:bodyPr>
            <a:normAutofit/>
          </a:bodyPr>
          <a:lstStyle/>
          <a:p>
            <a:r>
              <a:rPr lang="en-US" sz="1800" dirty="0">
                <a:latin typeface="Lucida Sans Unicode" panose="020B0602030504020204" pitchFamily="34" charset="0"/>
              </a:rPr>
              <a:t>Problem: </a:t>
            </a:r>
            <a:br>
              <a:rPr lang="en-US" sz="1800" dirty="0">
                <a:latin typeface="Lucida Sans Unicode" panose="020B0602030504020204" pitchFamily="34" charset="0"/>
              </a:rPr>
            </a:br>
            <a:r>
              <a:rPr lang="en-US" sz="1800" dirty="0">
                <a:latin typeface="Lucida Sans Unicode" panose="020B0602030504020204" pitchFamily="34" charset="0"/>
              </a:rPr>
              <a:t>Current test-time adaptation (TTA) methods depend on backpropagation, unsuitable for resource-limited devices (e.g., FPGAs, smartphones) with quantized models and fixed parameters. </a:t>
            </a:r>
          </a:p>
          <a:p>
            <a:r>
              <a:rPr lang="en-US" sz="1800" dirty="0">
                <a:latin typeface="Lucida Sans Unicode" panose="020B0602030504020204" pitchFamily="34" charset="0"/>
              </a:rPr>
              <a:t>Solution: </a:t>
            </a:r>
            <a:br>
              <a:rPr lang="en-US" sz="1800" dirty="0">
                <a:latin typeface="Lucida Sans Unicode" panose="020B0602030504020204" pitchFamily="34" charset="0"/>
              </a:rPr>
            </a:br>
            <a:r>
              <a:rPr lang="en-US" sz="1800" dirty="0">
                <a:latin typeface="Lucida Sans Unicode" panose="020B0602030504020204" pitchFamily="34" charset="0"/>
              </a:rPr>
              <a:t>Forward-Optimization Adaptation (FOA), a </a:t>
            </a:r>
            <a:r>
              <a:rPr lang="en-US" sz="1800" b="1" dirty="0">
                <a:latin typeface="Lucida Sans Unicode" panose="020B0602030504020204" pitchFamily="34" charset="0"/>
              </a:rPr>
              <a:t>backpropagation-free</a:t>
            </a:r>
            <a:r>
              <a:rPr lang="en-US" sz="1800" dirty="0">
                <a:latin typeface="Lucida Sans Unicode" panose="020B0602030504020204" pitchFamily="34" charset="0"/>
              </a:rPr>
              <a:t> method. </a:t>
            </a:r>
          </a:p>
          <a:p>
            <a:r>
              <a:rPr lang="en-US" sz="1800" dirty="0">
                <a:latin typeface="Lucida Sans Unicode" panose="020B0602030504020204" pitchFamily="34" charset="0"/>
              </a:rPr>
              <a:t>Core Idea: </a:t>
            </a:r>
          </a:p>
          <a:p>
            <a:pPr lvl="1"/>
            <a:r>
              <a:rPr lang="en-US" sz="1600" dirty="0">
                <a:latin typeface="Lucida Sans Unicode" panose="020B0602030504020204" pitchFamily="34" charset="0"/>
              </a:rPr>
              <a:t>Optimize a prompt at the model input using a BP-free covariance matrix adaptation strategy. </a:t>
            </a:r>
          </a:p>
          <a:p>
            <a:pPr lvl="1"/>
            <a:r>
              <a:rPr lang="en-US" sz="1600" dirty="0">
                <a:latin typeface="Lucida Sans Unicode" panose="020B0602030504020204" pitchFamily="34" charset="0"/>
              </a:rPr>
              <a:t>Introduce a fitness function based on prediction entropy and test-training statistic discrepancy. </a:t>
            </a:r>
          </a:p>
          <a:p>
            <a:pPr lvl="1"/>
            <a:r>
              <a:rPr lang="en-US" sz="1600" dirty="0">
                <a:latin typeface="Lucida Sans Unicode" panose="020B0602030504020204" pitchFamily="34" charset="0"/>
              </a:rPr>
              <a:t>Incorporate an activation shifting mechanism to align model activations of test samples with the training domain.</a:t>
            </a:r>
          </a:p>
          <a:p>
            <a:r>
              <a:rPr lang="en-US" sz="1800" dirty="0">
                <a:latin typeface="Lucida Sans Unicode" panose="020B0602030504020204" pitchFamily="34" charset="0"/>
              </a:rPr>
              <a:t>Results:</a:t>
            </a:r>
          </a:p>
          <a:p>
            <a:pPr lvl="1"/>
            <a:r>
              <a:rPr lang="en-US" sz="1600" b="1" dirty="0">
                <a:latin typeface="Lucida Sans Unicode" panose="020B0602030504020204" pitchFamily="34" charset="0"/>
              </a:rPr>
              <a:t>Outperforms gradient-based</a:t>
            </a:r>
            <a:r>
              <a:rPr lang="en-US" sz="1600" dirty="0">
                <a:latin typeface="Lucida Sans Unicode" panose="020B0602030504020204" pitchFamily="34" charset="0"/>
              </a:rPr>
              <a:t> </a:t>
            </a:r>
            <a:r>
              <a:rPr lang="en-US" sz="1600" b="1" dirty="0">
                <a:latin typeface="Lucida Sans Unicode" panose="020B0602030504020204" pitchFamily="34" charset="0"/>
              </a:rPr>
              <a:t>methods</a:t>
            </a:r>
            <a:r>
              <a:rPr lang="en-US" sz="1600" dirty="0">
                <a:latin typeface="Lucida Sans Unicode" panose="020B0602030504020204" pitchFamily="34" charset="0"/>
              </a:rPr>
              <a:t> like TENT on full-precision and quantized models. </a:t>
            </a:r>
          </a:p>
          <a:p>
            <a:pPr lvl="1"/>
            <a:r>
              <a:rPr lang="en-US" sz="1600" dirty="0">
                <a:latin typeface="Lucida Sans Unicode" panose="020B0602030504020204" pitchFamily="34" charset="0"/>
              </a:rPr>
              <a:t>Achieves up to 24x memory reduction on ImageNet-C using 8-bit </a:t>
            </a:r>
            <a:r>
              <a:rPr lang="en-US" sz="1600" dirty="0" err="1">
                <a:latin typeface="Lucida Sans Unicode" panose="020B0602030504020204" pitchFamily="34" charset="0"/>
              </a:rPr>
              <a:t>ViT</a:t>
            </a:r>
            <a:r>
              <a:rPr lang="en-US" sz="1600" dirty="0">
                <a:latin typeface="Lucida Sans Unicode" panose="020B0602030504020204" pitchFamily="34" charset="0"/>
              </a:rPr>
              <a:t>.</a:t>
            </a:r>
            <a:endParaRPr lang="he-IL" sz="1600" dirty="0">
              <a:latin typeface="Lucida Sans Unicode" panose="020B0602030504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B37051-E1F1-46E2-AE0A-DD09801DFB46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57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47626"/>
            <a:ext cx="1819275" cy="798386"/>
          </a:xfrm>
          <a:prstGeom prst="rect">
            <a:avLst/>
          </a:prstGeom>
        </p:spPr>
      </p:pic>
      <p:sp>
        <p:nvSpPr>
          <p:cNvPr id="9" name="Arrow: Down 8">
            <a:hlinkClick r:id="rId8" action="ppaction://hlinksldjump"/>
            <a:extLst>
              <a:ext uri="{FF2B5EF4-FFF2-40B4-BE49-F238E27FC236}">
                <a16:creationId xmlns:a16="http://schemas.microsoft.com/office/drawing/2014/main" id="{80B62D53-2351-480B-90B4-C5CB99FA21A5}"/>
              </a:ext>
            </a:extLst>
          </p:cNvPr>
          <p:cNvSpPr/>
          <p:nvPr/>
        </p:nvSpPr>
        <p:spPr>
          <a:xfrm flipV="1">
            <a:off x="11709949" y="6354989"/>
            <a:ext cx="381000" cy="328947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E60FE44-655B-49E0-AE97-095127114435}"/>
              </a:ext>
            </a:extLst>
          </p:cNvPr>
          <p:cNvSpPr/>
          <p:nvPr/>
        </p:nvSpPr>
        <p:spPr>
          <a:xfrm>
            <a:off x="10950698" y="6410997"/>
            <a:ext cx="7729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Back:</a:t>
            </a:r>
            <a:endParaRPr lang="he-IL" dirty="0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2832BC0A-1516-41D9-B875-0ACAFC34F0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7100701"/>
              </p:ext>
            </p:extLst>
          </p:nvPr>
        </p:nvGraphicFramePr>
        <p:xfrm>
          <a:off x="7414204" y="508617"/>
          <a:ext cx="1955109" cy="566839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315403">
                <a:tc gridSpan="3">
                  <a:txBody>
                    <a:bodyPr/>
                    <a:lstStyle/>
                    <a:p>
                      <a:pPr algn="l" rtl="0"/>
                      <a:r>
                        <a:rPr lang="en-US" sz="1200" b="1" dirty="0"/>
                        <a:t>Test-Time Adaption</a:t>
                      </a:r>
                      <a:endParaRPr lang="he-IL" sz="12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8692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algn="l" rtl="1"/>
                      <a:r>
                        <a:rPr lang="en-US" sz="800" b="1" dirty="0"/>
                        <a:t>Optim</a:t>
                      </a:r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1FE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800" b="1" dirty="0"/>
                        <a:t>Transfor</a:t>
                      </a:r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Implement</a:t>
                      </a:r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42430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1" name="Table 20">
                <a:extLst>
                  <a:ext uri="{FF2B5EF4-FFF2-40B4-BE49-F238E27FC236}">
                    <a16:creationId xmlns:a16="http://schemas.microsoft.com/office/drawing/2014/main" id="{3E424BA5-F06B-4CC5-87AD-736BDE946E4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63309385"/>
                  </p:ext>
                </p:extLst>
              </p:nvPr>
            </p:nvGraphicFramePr>
            <p:xfrm>
              <a:off x="300412" y="2284440"/>
              <a:ext cx="1302304" cy="1493520"/>
            </p:xfrm>
            <a:graphic>
              <a:graphicData uri="http://schemas.openxmlformats.org/drawingml/2006/table">
                <a:tbl>
                  <a:tblPr rtl="1" firstRow="1" bandRow="1">
                    <a:tableStyleId>{2D5ABB26-0587-4C30-8999-92F81FD0307C}</a:tableStyleId>
                  </a:tblPr>
                  <a:tblGrid>
                    <a:gridCol w="1302304">
                      <a:extLst>
                        <a:ext uri="{9D8B030D-6E8A-4147-A177-3AD203B41FA5}">
                          <a16:colId xmlns:a16="http://schemas.microsoft.com/office/drawing/2014/main" val="2724530973"/>
                        </a:ext>
                      </a:extLst>
                    </a:gridCol>
                  </a:tblGrid>
                  <a:tr h="1325563"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US" sz="2000" u="none" dirty="0"/>
                            <a:t>Problem:</a:t>
                          </a:r>
                        </a:p>
                        <a:p>
                          <a:pPr algn="ctr" rtl="0"/>
                          <a:r>
                            <a:rPr lang="en-US" sz="1200" dirty="0">
                              <a:latin typeface="Lucida Sans Unicode" panose="020B0602030504020204" pitchFamily="34" charset="0"/>
                              <a:cs typeface="Lucida Sans Unicode" panose="020B0602030504020204" pitchFamily="34" charset="0"/>
                            </a:rPr>
                            <a:t>Transformers excel in </a:t>
                          </a:r>
                          <a:r>
                            <a:rPr lang="en-US" sz="1200" b="1" u="sng" dirty="0">
                              <a:solidFill>
                                <a:srgbClr val="00B050"/>
                              </a:solidFill>
                              <a:latin typeface="Lucida Sans Unicode" panose="020B0602030504020204" pitchFamily="34" charset="0"/>
                              <a:cs typeface="Lucida Sans Unicode" panose="020B0602030504020204" pitchFamily="34" charset="0"/>
                            </a:rPr>
                            <a:t>NLP </a:t>
                          </a:r>
                          <a14:m>
                            <m:oMath xmlns:m="http://schemas.openxmlformats.org/officeDocument/2006/math">
                              <m:r>
                                <a:rPr lang="en-US" sz="1200" b="1" i="1" u="sng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Lucida Sans Unicode" panose="020B0602030504020204" pitchFamily="34" charset="0"/>
                                </a:rPr>
                                <m:t>↑</m:t>
                              </m:r>
                            </m:oMath>
                          </a14:m>
                          <a:r>
                            <a:rPr lang="en-US" sz="1200" b="1" dirty="0">
                              <a:solidFill>
                                <a:schemeClr val="tx1"/>
                              </a:solidFill>
                              <a:latin typeface="Lucida Sans Unicode" panose="020B0602030504020204" pitchFamily="34" charset="0"/>
                              <a:cs typeface="Lucida Sans Unicode" panose="020B0602030504020204" pitchFamily="34" charset="0"/>
                            </a:rPr>
                            <a:t> </a:t>
                          </a:r>
                          <a:r>
                            <a:rPr lang="en-US" sz="1200" dirty="0">
                              <a:latin typeface="Lucida Sans Unicode" panose="020B0602030504020204" pitchFamily="34" charset="0"/>
                              <a:cs typeface="Lucida Sans Unicode" panose="020B0602030504020204" pitchFamily="34" charset="0"/>
                            </a:rPr>
                            <a:t>and </a:t>
                          </a:r>
                          <a:r>
                            <a:rPr lang="en-US" sz="1200" b="1" u="sng" dirty="0">
                              <a:solidFill>
                                <a:srgbClr val="00B050"/>
                              </a:solidFill>
                              <a:latin typeface="Lucida Sans Unicode" panose="020B0602030504020204" pitchFamily="34" charset="0"/>
                              <a:cs typeface="Lucida Sans Unicode" panose="020B0602030504020204" pitchFamily="34" charset="0"/>
                            </a:rPr>
                            <a:t>vision</a:t>
                          </a:r>
                          <a14:m>
                            <m:oMath xmlns:m="http://schemas.openxmlformats.org/officeDocument/2006/math">
                              <m:r>
                                <a:rPr lang="en-US" sz="1200" b="1" i="1" u="sng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Lucida Sans Unicode" panose="020B0602030504020204" pitchFamily="34" charset="0"/>
                                </a:rPr>
                                <m:t>↑</m:t>
                              </m:r>
                            </m:oMath>
                          </a14:m>
                          <a:r>
                            <a:rPr lang="en-US" sz="1200" b="0" u="none" dirty="0">
                              <a:solidFill>
                                <a:schemeClr val="tx1"/>
                              </a:solidFill>
                              <a:latin typeface="Lucida Sans Unicode" panose="020B0602030504020204" pitchFamily="34" charset="0"/>
                              <a:cs typeface="Lucida Sans Unicode" panose="020B0602030504020204" pitchFamily="34" charset="0"/>
                            </a:rPr>
                            <a:t>,</a:t>
                          </a:r>
                          <a:endParaRPr lang="he-IL" sz="1200" b="1" u="sng" dirty="0">
                            <a:solidFill>
                              <a:srgbClr val="00B050"/>
                            </a:solidFill>
                            <a:latin typeface="Lucida Sans Unicode" panose="020B0602030504020204" pitchFamily="34" charset="0"/>
                            <a:cs typeface="Lucida Sans Unicode" panose="020B0602030504020204" pitchFamily="34" charset="0"/>
                          </a:endParaRPr>
                        </a:p>
                        <a:p>
                          <a:pPr algn="ctr" rtl="0"/>
                          <a:r>
                            <a:rPr lang="en-US" sz="1200" b="0" u="none" dirty="0">
                              <a:solidFill>
                                <a:schemeClr val="tx1"/>
                              </a:solidFill>
                              <a:latin typeface="Lucida Sans Unicode" panose="020B0602030504020204" pitchFamily="34" charset="0"/>
                              <a:cs typeface="Lucida Sans Unicode" panose="020B0602030504020204" pitchFamily="34" charset="0"/>
                            </a:rPr>
                            <a:t>Struggle</a:t>
                          </a:r>
                          <a:r>
                            <a:rPr lang="en-US" sz="1200" b="0" u="none" baseline="0" dirty="0">
                              <a:solidFill>
                                <a:schemeClr val="tx1"/>
                              </a:solidFill>
                              <a:latin typeface="Lucida Sans Unicode" panose="020B0602030504020204" pitchFamily="34" charset="0"/>
                              <a:cs typeface="Lucida Sans Unicode" panose="020B0602030504020204" pitchFamily="34" charset="0"/>
                            </a:rPr>
                            <a:t> in </a:t>
                          </a:r>
                          <a:r>
                            <a:rPr lang="en-US" sz="1200" b="1" u="sng" dirty="0">
                              <a:solidFill>
                                <a:srgbClr val="FF0000"/>
                              </a:solidFill>
                              <a:latin typeface="Lucida Sans Unicode" panose="020B0602030504020204" pitchFamily="34" charset="0"/>
                              <a:cs typeface="Lucida Sans Unicode" panose="020B0602030504020204" pitchFamily="34" charset="0"/>
                            </a:rPr>
                            <a:t>time sires</a:t>
                          </a:r>
                          <a:r>
                            <a:rPr lang="en-US" sz="1200" b="1" u="sng" dirty="0">
                              <a:solidFill>
                                <a:srgbClr val="FF0000"/>
                              </a:solidFill>
                              <a:ea typeface="Cambria Math" panose="02040503050406030204" pitchFamily="18" charset="0"/>
                              <a:cs typeface="Lucida Sans Unicode" panose="020B0602030504020204" pitchFamily="34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200" b="1" i="1" u="sng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Lucida Sans Unicode" panose="020B0602030504020204" pitchFamily="34" charset="0"/>
                                </a:rPr>
                                <m:t>↓</m:t>
                              </m:r>
                            </m:oMath>
                          </a14:m>
                          <a:r>
                            <a:rPr lang="en-US" sz="1200" b="1" u="sng" dirty="0">
                              <a:solidFill>
                                <a:srgbClr val="FF0000"/>
                              </a:solidFill>
                              <a:latin typeface="Lucida Sans Unicode" panose="020B0602030504020204" pitchFamily="34" charset="0"/>
                              <a:cs typeface="Lucida Sans Unicode" panose="020B0602030504020204" pitchFamily="34" charset="0"/>
                            </a:rPr>
                            <a:t> </a:t>
                          </a:r>
                          <a:r>
                            <a:rPr lang="en-US" sz="1200" dirty="0">
                              <a:latin typeface="Lucida Sans Unicode" panose="020B0602030504020204" pitchFamily="34" charset="0"/>
                              <a:cs typeface="Lucida Sans Unicode" panose="020B0602030504020204" pitchFamily="34" charset="0"/>
                            </a:rPr>
                            <a:t>forecasting.</a:t>
                          </a:r>
                          <a:endParaRPr lang="he-IL" sz="1200" b="0" u="non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06504377"/>
                      </a:ext>
                    </a:extLst>
                  </a:tr>
                </a:tbl>
              </a:graphicData>
            </a:graphic>
          </p:graphicFrame>
        </mc:Choice>
        <mc:Fallback xmlns:p14="http://schemas.microsoft.com/office/powerpoint/2010/main" xmlns:a16="http://schemas.microsoft.com/office/drawing/2014/main" xmlns="">
          <p:graphicFrame>
            <p:nvGraphicFramePr>
              <p:cNvPr id="21" name="Table 20">
                <a:extLst>
                  <a:ext uri="{FF2B5EF4-FFF2-40B4-BE49-F238E27FC236}">
                    <a16:creationId xmlns:a16="http://schemas.microsoft.com/office/drawing/2014/main" id="{3E424BA5-F06B-4CC5-87AD-736BDE946E4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63309385"/>
                  </p:ext>
                </p:extLst>
              </p:nvPr>
            </p:nvGraphicFramePr>
            <p:xfrm>
              <a:off x="300412" y="2284440"/>
              <a:ext cx="1302304" cy="1493520"/>
            </p:xfrm>
            <a:graphic>
              <a:graphicData uri="http://schemas.openxmlformats.org/drawingml/2006/table">
                <a:tbl>
                  <a:tblPr rtl="1" firstRow="1" bandRow="1">
                    <a:tableStyleId>{2D5ABB26-0587-4C30-8999-92F81FD0307C}</a:tableStyleId>
                  </a:tblPr>
                  <a:tblGrid>
                    <a:gridCol w="1302304">
                      <a:extLst>
                        <a:ext uri="{9D8B030D-6E8A-4147-A177-3AD203B41FA5}">
                          <a16:colId xmlns:a16="http://schemas.microsoft.com/office/drawing/2014/main" val="2724530973"/>
                        </a:ext>
                      </a:extLst>
                    </a:gridCol>
                  </a:tblGrid>
                  <a:tr h="1493520">
                    <a:tc>
                      <a:txBody>
                        <a:bodyPr/>
                        <a:lstStyle/>
                        <a:p>
                          <a:endParaRPr lang="he-IL"/>
                        </a:p>
                      </a:txBody>
                      <a:tcPr>
                        <a:blipFill>
                          <a:blip r:embed="rId2"/>
                          <a:stretch>
                            <a:fillRect t="-2033" b="-365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06504377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9EA720A5-B517-4731-A1BB-D3E54F123107}"/>
              </a:ext>
            </a:extLst>
          </p:cNvPr>
          <p:cNvGraphicFramePr>
            <a:graphicFrameLocks noGrp="1"/>
          </p:cNvGraphicFramePr>
          <p:nvPr/>
        </p:nvGraphicFramePr>
        <p:xfrm>
          <a:off x="101051" y="4700952"/>
          <a:ext cx="1675223" cy="1325563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1675223">
                  <a:extLst>
                    <a:ext uri="{9D8B030D-6E8A-4147-A177-3AD203B41FA5}">
                      <a16:colId xmlns:a16="http://schemas.microsoft.com/office/drawing/2014/main" val="2724530973"/>
                    </a:ext>
                  </a:extLst>
                </a:gridCol>
              </a:tblGrid>
              <a:tr h="1325563">
                <a:tc>
                  <a:txBody>
                    <a:bodyPr/>
                    <a:lstStyle/>
                    <a:p>
                      <a:pPr algn="ctr" rtl="0"/>
                      <a:r>
                        <a:rPr lang="en-US" sz="1100" b="0" u="sng" dirty="0"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Finding</a:t>
                      </a:r>
                      <a:r>
                        <a:rPr lang="en-US" sz="1100" b="0" u="none" dirty="0"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: </a:t>
                      </a:r>
                    </a:p>
                    <a:p>
                      <a:pPr algn="ctr" rtl="0"/>
                      <a:r>
                        <a:rPr lang="en-US" sz="1100" b="0" u="none" dirty="0"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Attention has sharp landscape.</a:t>
                      </a:r>
                      <a:r>
                        <a:rPr lang="en-US" sz="1400" dirty="0"/>
                        <a:t> </a:t>
                      </a:r>
                    </a:p>
                    <a:p>
                      <a:pPr algn="ctr" rtl="0"/>
                      <a:r>
                        <a:rPr lang="en-US" sz="1400" u="sng" dirty="0"/>
                        <a:t>Solution</a:t>
                      </a:r>
                      <a:r>
                        <a:rPr lang="en-US" sz="1400" u="none" dirty="0"/>
                        <a:t>: </a:t>
                      </a:r>
                    </a:p>
                    <a:p>
                      <a:pPr algn="ctr" rtl="0"/>
                      <a:r>
                        <a:rPr lang="en-US" sz="1100" b="0" u="none" kern="1200" dirty="0">
                          <a:solidFill>
                            <a:schemeClr val="tx1"/>
                          </a:solidFill>
                          <a:latin typeface="Lucida Sans Unicode" panose="020B0602030504020204" pitchFamily="34" charset="0"/>
                          <a:ea typeface="+mn-ea"/>
                          <a:cs typeface="Lucida Sans Unicode" panose="020B0602030504020204" pitchFamily="34" charset="0"/>
                        </a:rPr>
                        <a:t>Sharpness-Aware Minimization (</a:t>
                      </a:r>
                      <a:r>
                        <a:rPr lang="en-US" sz="1100" b="1" u="none" kern="1200" dirty="0">
                          <a:solidFill>
                            <a:schemeClr val="tx1"/>
                          </a:solidFill>
                          <a:latin typeface="Lucida Sans Unicode" panose="020B0602030504020204" pitchFamily="34" charset="0"/>
                          <a:ea typeface="+mn-ea"/>
                          <a:cs typeface="Lucida Sans Unicode" panose="020B0602030504020204" pitchFamily="34" charset="0"/>
                        </a:rPr>
                        <a:t>SAM</a:t>
                      </a:r>
                      <a:r>
                        <a:rPr lang="en-US" sz="1100" b="0" u="none" kern="1200" dirty="0">
                          <a:solidFill>
                            <a:schemeClr val="tx1"/>
                          </a:solidFill>
                          <a:latin typeface="Lucida Sans Unicode" panose="020B0602030504020204" pitchFamily="34" charset="0"/>
                          <a:ea typeface="+mn-ea"/>
                          <a:cs typeface="Lucida Sans Unicode" panose="020B0602030504020204" pitchFamily="34" charset="0"/>
                        </a:rPr>
                        <a:t>).</a:t>
                      </a:r>
                      <a:endParaRPr lang="he-IL" sz="1100" b="0" u="none" kern="1200" dirty="0">
                        <a:solidFill>
                          <a:schemeClr val="tx1"/>
                        </a:solidFill>
                        <a:latin typeface="Lucida Sans Unicode" panose="020B0602030504020204" pitchFamily="34" charset="0"/>
                        <a:ea typeface="+mn-ea"/>
                        <a:cs typeface="Lucida Sans Unicode" panose="020B0602030504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6504377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C2379544-3C7E-4221-80E6-0B336961FE63}"/>
              </a:ext>
            </a:extLst>
          </p:cNvPr>
          <p:cNvSpPr/>
          <p:nvPr/>
        </p:nvSpPr>
        <p:spPr>
          <a:xfrm>
            <a:off x="6446098" y="5440042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Shallow, lightweight transformer model optimized with Sharpness-Aware Minimization (SAM)</a:t>
            </a:r>
            <a:endParaRPr lang="he-IL" dirty="0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4" name="Arrow: Down 3">
            <a:hlinkClick r:id="rId3" action="ppaction://hlinksldjump"/>
            <a:extLst>
              <a:ext uri="{FF2B5EF4-FFF2-40B4-BE49-F238E27FC236}">
                <a16:creationId xmlns:a16="http://schemas.microsoft.com/office/drawing/2014/main" id="{C937288A-117D-4CB3-B770-4F6A26B8CE1A}"/>
              </a:ext>
            </a:extLst>
          </p:cNvPr>
          <p:cNvSpPr/>
          <p:nvPr/>
        </p:nvSpPr>
        <p:spPr>
          <a:xfrm>
            <a:off x="11709949" y="6431189"/>
            <a:ext cx="381000" cy="328947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AC0658B-951B-4019-A9DB-8B30795199F3}"/>
              </a:ext>
            </a:extLst>
          </p:cNvPr>
          <p:cNvSpPr/>
          <p:nvPr/>
        </p:nvSpPr>
        <p:spPr>
          <a:xfrm>
            <a:off x="10950698" y="6410997"/>
            <a:ext cx="8210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More:</a:t>
            </a:r>
            <a:endParaRPr lang="he-IL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6378945-527E-439D-B290-4595136A038D}"/>
              </a:ext>
            </a:extLst>
          </p:cNvPr>
          <p:cNvSpPr/>
          <p:nvPr/>
        </p:nvSpPr>
        <p:spPr>
          <a:xfrm>
            <a:off x="838200" y="681037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3200" b="1" dirty="0" err="1">
                <a:latin typeface="Lucida Sans Unicode" panose="020B0602030504020204" pitchFamily="34" charset="0"/>
                <a:cs typeface="Lucida Sans Unicode" panose="020B0602030504020204" pitchFamily="34" charset="0"/>
              </a:rPr>
              <a:t>SAMformer</a:t>
            </a:r>
            <a:r>
              <a:rPr lang="en-US" sz="32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</a:p>
          <a:p>
            <a:r>
              <a:rPr lang="en-US" sz="16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Unlocking the Potential of Transformers in Time Series</a:t>
            </a:r>
          </a:p>
          <a:p>
            <a:r>
              <a:rPr lang="en-US" sz="1200" dirty="0"/>
              <a:t>[Forecasting with Sharpness-Aware Minimization and Channel-Wise Attention]</a:t>
            </a:r>
            <a:endParaRPr lang="he-IL" sz="1200" dirty="0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32" name="Rectangle 31">
            <a:hlinkClick r:id="rId4"/>
            <a:extLst>
              <a:ext uri="{FF2B5EF4-FFF2-40B4-BE49-F238E27FC236}">
                <a16:creationId xmlns:a16="http://schemas.microsoft.com/office/drawing/2014/main" id="{4249A500-F1CF-4105-92DF-4E85D415BD3E}"/>
              </a:ext>
            </a:extLst>
          </p:cNvPr>
          <p:cNvSpPr/>
          <p:nvPr/>
        </p:nvSpPr>
        <p:spPr>
          <a:xfrm>
            <a:off x="3160575" y="841015"/>
            <a:ext cx="60721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u="sng" dirty="0">
                <a:solidFill>
                  <a:srgbClr val="303030"/>
                </a:solidFill>
                <a:latin typeface="-apple-system"/>
                <a:hlinkClick r:id="rId5" action="ppaction://hlinkfile"/>
              </a:rPr>
              <a:t>Paper</a:t>
            </a:r>
            <a:endParaRPr lang="en-US" sz="1400" i="0" u="sng" dirty="0">
              <a:solidFill>
                <a:srgbClr val="303030"/>
              </a:solidFill>
              <a:effectLst/>
              <a:latin typeface="-apple-system"/>
            </a:endParaRPr>
          </a:p>
        </p:txBody>
      </p:sp>
      <p:sp>
        <p:nvSpPr>
          <p:cNvPr id="33" name="Rectangle 32">
            <a:hlinkClick r:id="rId6"/>
            <a:extLst>
              <a:ext uri="{FF2B5EF4-FFF2-40B4-BE49-F238E27FC236}">
                <a16:creationId xmlns:a16="http://schemas.microsoft.com/office/drawing/2014/main" id="{DE8D6FBE-6985-43D1-8C24-5FCC6B48D56E}"/>
              </a:ext>
            </a:extLst>
          </p:cNvPr>
          <p:cNvSpPr/>
          <p:nvPr/>
        </p:nvSpPr>
        <p:spPr>
          <a:xfrm>
            <a:off x="3760941" y="841015"/>
            <a:ext cx="5597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u="sng" dirty="0">
                <a:solidFill>
                  <a:srgbClr val="303030"/>
                </a:solidFill>
                <a:latin typeface="-apple-system"/>
                <a:hlinkClick r:id="rId7" action="ppaction://hlinkfile"/>
              </a:rPr>
              <a:t>Code</a:t>
            </a:r>
            <a:endParaRPr lang="en-US" sz="1400" i="0" u="sng" dirty="0">
              <a:solidFill>
                <a:srgbClr val="303030"/>
              </a:solidFill>
              <a:effectLst/>
              <a:latin typeface="-apple-system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60601031-9717-4AEC-B93C-E28707148683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clrChange>
              <a:clrFrom>
                <a:srgbClr val="EFF7FF"/>
              </a:clrFrom>
              <a:clrTo>
                <a:srgbClr val="EFF7FF">
                  <a:alpha val="0"/>
                </a:srgbClr>
              </a:clrTo>
            </a:clrChange>
          </a:blip>
          <a:srcRect b="8832"/>
          <a:stretch/>
        </p:blipFill>
        <p:spPr>
          <a:xfrm>
            <a:off x="0" y="99626"/>
            <a:ext cx="1817914" cy="400050"/>
          </a:xfrm>
          <a:prstGeom prst="rect">
            <a:avLst/>
          </a:prstGeom>
        </p:spPr>
      </p:pic>
      <p:pic>
        <p:nvPicPr>
          <p:cNvPr id="37" name="Picture 2" descr="Illustration of flat and sharp minima. The flat minimum is robust to... |  Download Scientific Diagram">
            <a:extLst>
              <a:ext uri="{FF2B5EF4-FFF2-40B4-BE49-F238E27FC236}">
                <a16:creationId xmlns:a16="http://schemas.microsoft.com/office/drawing/2014/main" id="{5E12501C-B145-45F8-A457-A50ACC0288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01" b="5260"/>
          <a:stretch/>
        </p:blipFill>
        <p:spPr bwMode="auto">
          <a:xfrm>
            <a:off x="2076450" y="4427582"/>
            <a:ext cx="2660329" cy="209760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Oval 37">
            <a:extLst>
              <a:ext uri="{FF2B5EF4-FFF2-40B4-BE49-F238E27FC236}">
                <a16:creationId xmlns:a16="http://schemas.microsoft.com/office/drawing/2014/main" id="{89D8992A-EE23-4DAC-91D0-70870F6D8312}"/>
              </a:ext>
            </a:extLst>
          </p:cNvPr>
          <p:cNvSpPr/>
          <p:nvPr/>
        </p:nvSpPr>
        <p:spPr>
          <a:xfrm>
            <a:off x="3668086" y="5696885"/>
            <a:ext cx="458923" cy="337203"/>
          </a:xfrm>
          <a:prstGeom prst="ellipse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7F769E27-37AC-4095-8101-CA98B1CBE92E}"/>
              </a:ext>
            </a:extLst>
          </p:cNvPr>
          <p:cNvSpPr/>
          <p:nvPr/>
        </p:nvSpPr>
        <p:spPr>
          <a:xfrm>
            <a:off x="3696661" y="4816390"/>
            <a:ext cx="458923" cy="337203"/>
          </a:xfrm>
          <a:prstGeom prst="ellipse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282E706A-A9EC-41CC-9BFB-DCC40C239B76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4941" t="13543" r="13966" b="18564"/>
          <a:stretch/>
        </p:blipFill>
        <p:spPr>
          <a:xfrm>
            <a:off x="1928950" y="6293632"/>
            <a:ext cx="2820378" cy="415096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D1048918-42E1-4405-A283-1A5DF3B809C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46098" y="1696700"/>
            <a:ext cx="2092852" cy="327636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68123F8A-73B3-438F-B19C-58C79DE1F04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928950" y="2263147"/>
            <a:ext cx="3008615" cy="17396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54EB3F30-57A9-4E69-A4E9-E065D428098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719175" y="2367240"/>
            <a:ext cx="3172413" cy="1531510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44" name="Table 43">
            <a:extLst>
              <a:ext uri="{FF2B5EF4-FFF2-40B4-BE49-F238E27FC236}">
                <a16:creationId xmlns:a16="http://schemas.microsoft.com/office/drawing/2014/main" id="{A74D402A-EA2F-48D2-8C2E-9195E8B7A878}"/>
              </a:ext>
            </a:extLst>
          </p:cNvPr>
          <p:cNvGraphicFramePr>
            <a:graphicFrameLocks noGrp="1"/>
          </p:cNvGraphicFramePr>
          <p:nvPr/>
        </p:nvGraphicFramePr>
        <p:xfrm>
          <a:off x="4368159" y="497492"/>
          <a:ext cx="1955109" cy="566839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315403">
                <a:tc gridSpan="3">
                  <a:txBody>
                    <a:bodyPr/>
                    <a:lstStyle/>
                    <a:p>
                      <a:pPr algn="l" rtl="1"/>
                      <a:endParaRPr lang="he-IL" sz="14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8692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marL="0" marR="0" lvl="0" indent="0" algn="l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/>
                        <a:t>Optim</a:t>
                      </a:r>
                      <a:endParaRPr lang="he-IL" sz="9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1FE"/>
                    </a:solidFill>
                  </a:tcPr>
                </a:tc>
                <a:tc>
                  <a:txBody>
                    <a:bodyPr/>
                    <a:lstStyle/>
                    <a:p>
                      <a:pPr algn="l" rtl="1"/>
                      <a:r>
                        <a:rPr lang="en-US" sz="900" b="1" dirty="0"/>
                        <a:t>Transfor</a:t>
                      </a:r>
                      <a:endParaRPr lang="he-IL" sz="9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/>
                        <a:t>Timeseries</a:t>
                      </a:r>
                      <a:endParaRPr lang="he-IL" sz="900" b="1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</a:tbl>
          </a:graphicData>
        </a:graphic>
      </p:graphicFrame>
      <p:sp>
        <p:nvSpPr>
          <p:cNvPr id="19" name="Rectangle 18">
            <a:extLst>
              <a:ext uri="{FF2B5EF4-FFF2-40B4-BE49-F238E27FC236}">
                <a16:creationId xmlns:a16="http://schemas.microsoft.com/office/drawing/2014/main" id="{893F8325-6C40-4467-A5C1-8D63F7B2556B}"/>
              </a:ext>
            </a:extLst>
          </p:cNvPr>
          <p:cNvSpPr/>
          <p:nvPr/>
        </p:nvSpPr>
        <p:spPr>
          <a:xfrm>
            <a:off x="8923711" y="6415986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index:</a:t>
            </a:r>
            <a:endParaRPr lang="he-IL" dirty="0"/>
          </a:p>
        </p:txBody>
      </p:sp>
      <p:sp>
        <p:nvSpPr>
          <p:cNvPr id="20" name="Arrow: Down 19">
            <a:hlinkClick r:id="rId14" action="ppaction://hlinksldjump"/>
            <a:extLst>
              <a:ext uri="{FF2B5EF4-FFF2-40B4-BE49-F238E27FC236}">
                <a16:creationId xmlns:a16="http://schemas.microsoft.com/office/drawing/2014/main" id="{2E0DFB61-3F1D-4364-8680-7A17829BBFD1}"/>
              </a:ext>
            </a:extLst>
          </p:cNvPr>
          <p:cNvSpPr/>
          <p:nvPr/>
        </p:nvSpPr>
        <p:spPr>
          <a:xfrm flipV="1">
            <a:off x="9807286" y="6431189"/>
            <a:ext cx="381000" cy="328947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827765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8" grpId="0" animBg="1"/>
      <p:bldP spid="39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542FD33-0379-46CD-9472-5327785B8948}"/>
              </a:ext>
            </a:extLst>
          </p:cNvPr>
          <p:cNvSpPr/>
          <p:nvPr/>
        </p:nvSpPr>
        <p:spPr>
          <a:xfrm>
            <a:off x="838200" y="681037"/>
            <a:ext cx="72771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Test-Time Model Adaptation (TTA)</a:t>
            </a:r>
          </a:p>
          <a:p>
            <a:r>
              <a:rPr lang="en-US" sz="1200" dirty="0">
                <a:latin typeface="+mj-lt"/>
                <a:cs typeface="Arial" panose="020B0604020202020204" pitchFamily="34" charset="0"/>
              </a:rPr>
              <a:t>with Only Forward Passes</a:t>
            </a:r>
          </a:p>
        </p:txBody>
      </p:sp>
      <p:sp>
        <p:nvSpPr>
          <p:cNvPr id="7" name="Rectangle 6">
            <a:hlinkClick r:id="rId2"/>
            <a:extLst>
              <a:ext uri="{FF2B5EF4-FFF2-40B4-BE49-F238E27FC236}">
                <a16:creationId xmlns:a16="http://schemas.microsoft.com/office/drawing/2014/main" id="{3A63BBDF-9D0E-4CBF-951D-DC2234FA7541}"/>
              </a:ext>
            </a:extLst>
          </p:cNvPr>
          <p:cNvSpPr/>
          <p:nvPr/>
        </p:nvSpPr>
        <p:spPr>
          <a:xfrm>
            <a:off x="6156034" y="820612"/>
            <a:ext cx="60721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u="sng" dirty="0">
                <a:solidFill>
                  <a:srgbClr val="303030"/>
                </a:solidFill>
                <a:latin typeface="-apple-system"/>
                <a:hlinkClick r:id="rId3" action="ppaction://hlinkfile"/>
              </a:rPr>
              <a:t>Paper</a:t>
            </a:r>
            <a:endParaRPr lang="en-US" sz="1400" i="0" u="sng" dirty="0">
              <a:solidFill>
                <a:srgbClr val="303030"/>
              </a:solidFill>
              <a:effectLst/>
              <a:latin typeface="-apple-system"/>
            </a:endParaRPr>
          </a:p>
        </p:txBody>
      </p:sp>
      <p:sp>
        <p:nvSpPr>
          <p:cNvPr id="8" name="Rectangle 7">
            <a:hlinkClick r:id="rId4"/>
            <a:extLst>
              <a:ext uri="{FF2B5EF4-FFF2-40B4-BE49-F238E27FC236}">
                <a16:creationId xmlns:a16="http://schemas.microsoft.com/office/drawing/2014/main" id="{5FAD82B4-052D-4122-814E-2E609547C938}"/>
              </a:ext>
            </a:extLst>
          </p:cNvPr>
          <p:cNvSpPr/>
          <p:nvPr/>
        </p:nvSpPr>
        <p:spPr>
          <a:xfrm>
            <a:off x="6756400" y="820612"/>
            <a:ext cx="5597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u="sng" dirty="0">
                <a:solidFill>
                  <a:srgbClr val="303030"/>
                </a:solidFill>
                <a:latin typeface="-apple-system"/>
                <a:hlinkClick r:id="rId5" action="ppaction://hlinkfile"/>
              </a:rPr>
              <a:t>Code</a:t>
            </a:r>
            <a:endParaRPr lang="en-US" sz="1400" i="0" u="sng" dirty="0">
              <a:solidFill>
                <a:srgbClr val="303030"/>
              </a:solidFill>
              <a:effectLst/>
              <a:latin typeface="-apple-system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B37051-E1F1-46E2-AE0A-DD09801DFB46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57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47626"/>
            <a:ext cx="1819275" cy="7983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7726B7A-07E5-4A41-9A68-64187849C3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56305" y="1466943"/>
            <a:ext cx="8754495" cy="4792607"/>
          </a:xfrm>
          <a:prstGeom prst="rect">
            <a:avLst/>
          </a:prstGeom>
        </p:spPr>
      </p:pic>
      <p:sp>
        <p:nvSpPr>
          <p:cNvPr id="9" name="Arrow: Down 8">
            <a:hlinkClick r:id="rId9" action="ppaction://hlinksldjump"/>
            <a:extLst>
              <a:ext uri="{FF2B5EF4-FFF2-40B4-BE49-F238E27FC236}">
                <a16:creationId xmlns:a16="http://schemas.microsoft.com/office/drawing/2014/main" id="{2159909A-FC8F-4ACF-BF84-8CB70FE90CAB}"/>
              </a:ext>
            </a:extLst>
          </p:cNvPr>
          <p:cNvSpPr/>
          <p:nvPr/>
        </p:nvSpPr>
        <p:spPr>
          <a:xfrm flipV="1">
            <a:off x="11709949" y="6354989"/>
            <a:ext cx="381000" cy="328947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1CCD1E6-1A17-4207-BE13-16ED28103D43}"/>
              </a:ext>
            </a:extLst>
          </p:cNvPr>
          <p:cNvSpPr/>
          <p:nvPr/>
        </p:nvSpPr>
        <p:spPr>
          <a:xfrm>
            <a:off x="10950698" y="6410997"/>
            <a:ext cx="7729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Back: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76069132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542FD33-0379-46CD-9472-5327785B8948}"/>
              </a:ext>
            </a:extLst>
          </p:cNvPr>
          <p:cNvSpPr/>
          <p:nvPr/>
        </p:nvSpPr>
        <p:spPr>
          <a:xfrm>
            <a:off x="838200" y="681037"/>
            <a:ext cx="72771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Test-Time Model Adaptation (TTA)</a:t>
            </a:r>
          </a:p>
          <a:p>
            <a:r>
              <a:rPr lang="en-US" sz="1200" dirty="0">
                <a:latin typeface="+mj-lt"/>
                <a:cs typeface="Arial" panose="020B0604020202020204" pitchFamily="34" charset="0"/>
              </a:rPr>
              <a:t>with Only Forward Passes</a:t>
            </a:r>
          </a:p>
        </p:txBody>
      </p:sp>
      <p:sp>
        <p:nvSpPr>
          <p:cNvPr id="7" name="Rectangle 6">
            <a:hlinkClick r:id="rId2"/>
            <a:extLst>
              <a:ext uri="{FF2B5EF4-FFF2-40B4-BE49-F238E27FC236}">
                <a16:creationId xmlns:a16="http://schemas.microsoft.com/office/drawing/2014/main" id="{3A63BBDF-9D0E-4CBF-951D-DC2234FA7541}"/>
              </a:ext>
            </a:extLst>
          </p:cNvPr>
          <p:cNvSpPr/>
          <p:nvPr/>
        </p:nvSpPr>
        <p:spPr>
          <a:xfrm>
            <a:off x="6156034" y="820612"/>
            <a:ext cx="60721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u="sng" dirty="0">
                <a:solidFill>
                  <a:srgbClr val="303030"/>
                </a:solidFill>
                <a:latin typeface="-apple-system"/>
                <a:hlinkClick r:id="rId3" action="ppaction://hlinkfile"/>
              </a:rPr>
              <a:t>Paper</a:t>
            </a:r>
            <a:endParaRPr lang="en-US" sz="1400" i="0" u="sng" dirty="0">
              <a:solidFill>
                <a:srgbClr val="303030"/>
              </a:solidFill>
              <a:effectLst/>
              <a:latin typeface="-apple-system"/>
            </a:endParaRPr>
          </a:p>
        </p:txBody>
      </p:sp>
      <p:sp>
        <p:nvSpPr>
          <p:cNvPr id="8" name="Rectangle 7">
            <a:hlinkClick r:id="rId4"/>
            <a:extLst>
              <a:ext uri="{FF2B5EF4-FFF2-40B4-BE49-F238E27FC236}">
                <a16:creationId xmlns:a16="http://schemas.microsoft.com/office/drawing/2014/main" id="{5FAD82B4-052D-4122-814E-2E609547C938}"/>
              </a:ext>
            </a:extLst>
          </p:cNvPr>
          <p:cNvSpPr/>
          <p:nvPr/>
        </p:nvSpPr>
        <p:spPr>
          <a:xfrm>
            <a:off x="6756400" y="820612"/>
            <a:ext cx="5597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u="sng" dirty="0">
                <a:solidFill>
                  <a:srgbClr val="303030"/>
                </a:solidFill>
                <a:latin typeface="-apple-system"/>
                <a:hlinkClick r:id="rId5" action="ppaction://hlinkfile"/>
              </a:rPr>
              <a:t>Code</a:t>
            </a:r>
            <a:endParaRPr lang="en-US" sz="1400" i="0" u="sng" dirty="0">
              <a:solidFill>
                <a:srgbClr val="303030"/>
              </a:solidFill>
              <a:effectLst/>
              <a:latin typeface="-apple-system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B37051-E1F1-46E2-AE0A-DD09801DFB46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57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47626"/>
            <a:ext cx="1819275" cy="79838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E484DC4-3AAD-4707-B49E-7F20453EE6C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47317" y="1423970"/>
            <a:ext cx="8949183" cy="4752993"/>
          </a:xfrm>
          <a:prstGeom prst="rect">
            <a:avLst/>
          </a:prstGeom>
        </p:spPr>
      </p:pic>
      <p:sp>
        <p:nvSpPr>
          <p:cNvPr id="9" name="Arrow: Down 8">
            <a:hlinkClick r:id="rId9" action="ppaction://hlinksldjump"/>
            <a:extLst>
              <a:ext uri="{FF2B5EF4-FFF2-40B4-BE49-F238E27FC236}">
                <a16:creationId xmlns:a16="http://schemas.microsoft.com/office/drawing/2014/main" id="{1110312E-1F96-4C40-B3D6-BEE797425480}"/>
              </a:ext>
            </a:extLst>
          </p:cNvPr>
          <p:cNvSpPr/>
          <p:nvPr/>
        </p:nvSpPr>
        <p:spPr>
          <a:xfrm flipV="1">
            <a:off x="11709949" y="6354989"/>
            <a:ext cx="381000" cy="328947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E48AE4A-CD69-46CD-B971-208A5B691F53}"/>
              </a:ext>
            </a:extLst>
          </p:cNvPr>
          <p:cNvSpPr/>
          <p:nvPr/>
        </p:nvSpPr>
        <p:spPr>
          <a:xfrm>
            <a:off x="10950698" y="6410997"/>
            <a:ext cx="7729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Back: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82475377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542FD33-0379-46CD-9472-5327785B8948}"/>
              </a:ext>
            </a:extLst>
          </p:cNvPr>
          <p:cNvSpPr/>
          <p:nvPr/>
        </p:nvSpPr>
        <p:spPr>
          <a:xfrm>
            <a:off x="838200" y="681037"/>
            <a:ext cx="72771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Time-Series Forecasting (TSF)</a:t>
            </a:r>
          </a:p>
          <a:p>
            <a:r>
              <a:rPr lang="en-US" sz="1200" dirty="0">
                <a:latin typeface="+mj-lt"/>
                <a:cs typeface="Arial" panose="020B0604020202020204" pitchFamily="34" charset="0"/>
              </a:rPr>
              <a:t>for Out-of-Distribution Generalization Using Invariant Learning</a:t>
            </a:r>
          </a:p>
          <a:p>
            <a:endParaRPr lang="en-US" sz="1200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7" name="Rectangle 6">
            <a:hlinkClick r:id="rId2"/>
            <a:extLst>
              <a:ext uri="{FF2B5EF4-FFF2-40B4-BE49-F238E27FC236}">
                <a16:creationId xmlns:a16="http://schemas.microsoft.com/office/drawing/2014/main" id="{3A63BBDF-9D0E-4CBF-951D-DC2234FA7541}"/>
              </a:ext>
            </a:extLst>
          </p:cNvPr>
          <p:cNvSpPr/>
          <p:nvPr/>
        </p:nvSpPr>
        <p:spPr>
          <a:xfrm>
            <a:off x="5378794" y="793180"/>
            <a:ext cx="60721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u="sng" dirty="0">
                <a:solidFill>
                  <a:srgbClr val="303030"/>
                </a:solidFill>
                <a:latin typeface="-apple-system"/>
                <a:hlinkClick r:id="rId3" action="ppaction://hlinkfile"/>
              </a:rPr>
              <a:t>Paper</a:t>
            </a:r>
            <a:endParaRPr lang="en-US" sz="1400" i="0" u="sng" dirty="0">
              <a:solidFill>
                <a:srgbClr val="303030"/>
              </a:solidFill>
              <a:effectLst/>
              <a:latin typeface="-apple-system"/>
            </a:endParaRPr>
          </a:p>
        </p:txBody>
      </p:sp>
      <p:sp>
        <p:nvSpPr>
          <p:cNvPr id="8" name="Rectangle 7">
            <a:hlinkClick r:id="rId4"/>
            <a:extLst>
              <a:ext uri="{FF2B5EF4-FFF2-40B4-BE49-F238E27FC236}">
                <a16:creationId xmlns:a16="http://schemas.microsoft.com/office/drawing/2014/main" id="{5FAD82B4-052D-4122-814E-2E609547C938}"/>
              </a:ext>
            </a:extLst>
          </p:cNvPr>
          <p:cNvSpPr/>
          <p:nvPr/>
        </p:nvSpPr>
        <p:spPr>
          <a:xfrm>
            <a:off x="5979160" y="793180"/>
            <a:ext cx="5597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u="sng" dirty="0">
                <a:solidFill>
                  <a:srgbClr val="303030"/>
                </a:solidFill>
                <a:latin typeface="-apple-system"/>
                <a:hlinkClick r:id="rId5" action="ppaction://hlinkfile"/>
              </a:rPr>
              <a:t>Code</a:t>
            </a:r>
            <a:endParaRPr lang="en-US" sz="1400" i="0" u="sng" dirty="0">
              <a:solidFill>
                <a:srgbClr val="303030"/>
              </a:solidFill>
              <a:effectLst/>
              <a:latin typeface="-apple-system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CEB042A-CA90-4782-8BBB-BED5B0AFAA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7013"/>
            <a:ext cx="10515600" cy="4679950"/>
          </a:xfrm>
        </p:spPr>
        <p:txBody>
          <a:bodyPr>
            <a:normAutofit/>
          </a:bodyPr>
          <a:lstStyle/>
          <a:p>
            <a:r>
              <a:rPr lang="en-US" sz="1800" dirty="0">
                <a:latin typeface="Lucida Sans Unicode" panose="020B0602030504020204" pitchFamily="34" charset="0"/>
              </a:rPr>
              <a:t>Objective: </a:t>
            </a:r>
            <a:br>
              <a:rPr lang="en-US" sz="1800" dirty="0">
                <a:latin typeface="Lucida Sans Unicode" panose="020B0602030504020204" pitchFamily="34" charset="0"/>
              </a:rPr>
            </a:br>
            <a:r>
              <a:rPr lang="en-US" sz="1800" dirty="0">
                <a:latin typeface="Lucida Sans Unicode" panose="020B0602030504020204" pitchFamily="34" charset="0"/>
              </a:rPr>
              <a:t>Improve Out-of-Distribution (OOD) generalization in Time-Series Forecasting (TSF) using invariant learning principles. </a:t>
            </a:r>
          </a:p>
          <a:p>
            <a:r>
              <a:rPr lang="en-US" sz="1800" dirty="0">
                <a:latin typeface="Lucida Sans Unicode" panose="020B0602030504020204" pitchFamily="34" charset="0"/>
              </a:rPr>
              <a:t>Challenges in TSF: </a:t>
            </a:r>
          </a:p>
          <a:p>
            <a:pPr lvl="1"/>
            <a:r>
              <a:rPr lang="en-US" sz="1400" dirty="0">
                <a:latin typeface="Lucida Sans Unicode" panose="020B0602030504020204" pitchFamily="34" charset="0"/>
              </a:rPr>
              <a:t>Dynamic data distributions over time. </a:t>
            </a:r>
          </a:p>
          <a:p>
            <a:pPr lvl="1"/>
            <a:r>
              <a:rPr lang="en-US" sz="1400" dirty="0">
                <a:latin typeface="Lucida Sans Unicode" panose="020B0602030504020204" pitchFamily="34" charset="0"/>
              </a:rPr>
              <a:t>Unobserved variables influencing forecasts. </a:t>
            </a:r>
          </a:p>
          <a:p>
            <a:pPr lvl="1"/>
            <a:r>
              <a:rPr lang="en-US" sz="1400" dirty="0">
                <a:latin typeface="Lucida Sans Unicode" panose="020B0602030504020204" pitchFamily="34" charset="0"/>
              </a:rPr>
              <a:t>Lack of environment labels for standard invariant learning methods. </a:t>
            </a:r>
          </a:p>
          <a:p>
            <a:r>
              <a:rPr lang="en-US" sz="1800" dirty="0">
                <a:latin typeface="Lucida Sans Unicode" panose="020B0602030504020204" pitchFamily="34" charset="0"/>
              </a:rPr>
              <a:t>FOIL Framework: </a:t>
            </a:r>
          </a:p>
          <a:p>
            <a:pPr lvl="1"/>
            <a:r>
              <a:rPr lang="en-US" sz="1400" dirty="0">
                <a:latin typeface="Lucida Sans Unicode" panose="020B0602030504020204" pitchFamily="34" charset="0"/>
              </a:rPr>
              <a:t>Label Decomposition Component (CLD): Focuses on predicting the predictable part of the target while mitigating effects from unobserved variables. </a:t>
            </a:r>
          </a:p>
          <a:p>
            <a:pPr lvl="1"/>
            <a:r>
              <a:rPr lang="en-US" sz="1400" dirty="0">
                <a:latin typeface="Lucida Sans Unicode" panose="020B0602030504020204" pitchFamily="34" charset="0"/>
              </a:rPr>
              <a:t>Temporal Environment Inference Module (MTEI): Infers time-series environments without explicit labels using multi-head neural networks. </a:t>
            </a:r>
          </a:p>
          <a:p>
            <a:pPr lvl="1"/>
            <a:r>
              <a:rPr lang="en-US" sz="1400" dirty="0">
                <a:latin typeface="Lucida Sans Unicode" panose="020B0602030504020204" pitchFamily="34" charset="0"/>
              </a:rPr>
              <a:t>Time-Series Invariant Learning Module (MTIL): Learns invariant representations across inferred environments for robust generalization. </a:t>
            </a:r>
          </a:p>
          <a:p>
            <a:r>
              <a:rPr lang="en-US" sz="1800" dirty="0">
                <a:latin typeface="Lucida Sans Unicode" panose="020B0602030504020204" pitchFamily="34" charset="0"/>
              </a:rPr>
              <a:t>Key Results: </a:t>
            </a:r>
          </a:p>
          <a:p>
            <a:pPr lvl="1"/>
            <a:r>
              <a:rPr lang="en-US" sz="1400" dirty="0">
                <a:latin typeface="Lucida Sans Unicode" panose="020B0602030504020204" pitchFamily="34" charset="0"/>
              </a:rPr>
              <a:t>FOIL improves OOD generalization in TSF models. </a:t>
            </a:r>
          </a:p>
          <a:p>
            <a:pPr lvl="1"/>
            <a:r>
              <a:rPr lang="en-US" sz="1400" dirty="0">
                <a:latin typeface="Lucida Sans Unicode" panose="020B0602030504020204" pitchFamily="34" charset="0"/>
              </a:rPr>
              <a:t>Significant performance gains in public health forecasting (e.g., flu outbreaks).</a:t>
            </a:r>
            <a:endParaRPr lang="he-IL" sz="1200" dirty="0">
              <a:latin typeface="Lucida Sans Unicode" panose="020B0602030504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454ECC6-62A2-427E-8EC7-8BC33A7E060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182" b="8283" l="909" r="11788">
                        <a14:foregroundMark x1="2303" y1="4444" x2="2303" y2="4444"/>
                        <a14:foregroundMark x1="4091" y1="4606" x2="3303" y2="4606"/>
                        <a14:foregroundMark x1="6212" y1="4444" x2="6212" y2="4444"/>
                        <a14:foregroundMark x1="5394" y1="6869" x2="5394" y2="5939"/>
                        <a14:foregroundMark x1="6303" y1="7111" x2="6303" y2="6707"/>
                        <a14:foregroundMark x1="9394" y1="6182" x2="9394" y2="6182"/>
                        <a14:foregroundMark x1="8000" y1="7111" x2="8000" y2="7111"/>
                        <a14:foregroundMark x1="10394" y1="4727" x2="10394" y2="4727"/>
                        <a14:foregroundMark x1="8788" y1="3919" x2="8788" y2="3919"/>
                        <a14:foregroundMark x1="4515" y1="4202" x2="4515" y2="4202"/>
                        <a14:foregroundMark x1="909" y1="3919" x2="909" y2="3919"/>
                        <a14:foregroundMark x1="8000" y1="4323" x2="8000" y2="4323"/>
                        <a14:foregroundMark x1="5909" y1="4323" x2="5909" y2="4323"/>
                        <a14:foregroundMark x1="6212" y1="4323" x2="6212" y2="4323"/>
                        <a14:backgroundMark x1="8394" y1="7636" x2="8394" y2="7636"/>
                        <a14:backgroundMark x1="8606" y1="7798" x2="7697" y2="7394"/>
                        <a14:backgroundMark x1="5394" y1="4848" x2="5091" y2="4848"/>
                        <a14:backgroundMark x1="11000" y1="7798" x2="11000" y2="8323"/>
                        <a14:backgroundMark x1="11606" y1="7394" x2="11606" y2="6061"/>
                        <a14:backgroundMark x1="10909" y1="7515" x2="11091" y2="5939"/>
                        <a14:backgroundMark x1="11606" y1="5535" x2="11515" y2="432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511" r="87133" b="91556"/>
          <a:stretch/>
        </p:blipFill>
        <p:spPr>
          <a:xfrm>
            <a:off x="0" y="35904"/>
            <a:ext cx="1176528" cy="475488"/>
          </a:xfrm>
          <a:prstGeom prst="rect">
            <a:avLst/>
          </a:prstGeom>
        </p:spPr>
      </p:pic>
      <p:sp>
        <p:nvSpPr>
          <p:cNvPr id="11" name="Arrow: Down 10">
            <a:hlinkClick r:id="rId8" action="ppaction://hlinksldjump"/>
            <a:extLst>
              <a:ext uri="{FF2B5EF4-FFF2-40B4-BE49-F238E27FC236}">
                <a16:creationId xmlns:a16="http://schemas.microsoft.com/office/drawing/2014/main" id="{96C2B6E2-BAAD-4BF8-A592-396DB331F3CD}"/>
              </a:ext>
            </a:extLst>
          </p:cNvPr>
          <p:cNvSpPr/>
          <p:nvPr/>
        </p:nvSpPr>
        <p:spPr>
          <a:xfrm flipV="1">
            <a:off x="11709949" y="6354989"/>
            <a:ext cx="381000" cy="328947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965CBE3-B062-45C9-8F72-D60DAB05117F}"/>
              </a:ext>
            </a:extLst>
          </p:cNvPr>
          <p:cNvSpPr/>
          <p:nvPr/>
        </p:nvSpPr>
        <p:spPr>
          <a:xfrm>
            <a:off x="10950698" y="6410997"/>
            <a:ext cx="7729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Back:</a:t>
            </a:r>
            <a:endParaRPr lang="he-IL" dirty="0"/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1B4B8E02-9973-4903-9616-E13224B6B9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6210978"/>
              </p:ext>
            </p:extLst>
          </p:nvPr>
        </p:nvGraphicFramePr>
        <p:xfrm>
          <a:off x="6624478" y="509760"/>
          <a:ext cx="1955109" cy="566839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315403">
                <a:tc gridSpan="3">
                  <a:txBody>
                    <a:bodyPr/>
                    <a:lstStyle/>
                    <a:p>
                      <a:pPr algn="l" rtl="0"/>
                      <a:endParaRPr lang="he-IL" sz="9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8692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algn="l" rtl="1"/>
                      <a:r>
                        <a:rPr lang="en-US" sz="800" b="1" dirty="0"/>
                        <a:t>Optim</a:t>
                      </a:r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1FE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800" b="1" dirty="0"/>
                        <a:t>OOD</a:t>
                      </a:r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D9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b="1" dirty="0"/>
                        <a:t>Timeseries</a:t>
                      </a:r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35242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542FD33-0379-46CD-9472-5327785B8948}"/>
              </a:ext>
            </a:extLst>
          </p:cNvPr>
          <p:cNvSpPr/>
          <p:nvPr/>
        </p:nvSpPr>
        <p:spPr>
          <a:xfrm>
            <a:off x="838200" y="681037"/>
            <a:ext cx="72771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Time-Series Forecasting (TSF)</a:t>
            </a:r>
          </a:p>
          <a:p>
            <a:r>
              <a:rPr lang="en-US" sz="1200" dirty="0">
                <a:latin typeface="+mj-lt"/>
                <a:cs typeface="Arial" panose="020B0604020202020204" pitchFamily="34" charset="0"/>
              </a:rPr>
              <a:t>for Out-of-Distribution Generalization Using Invariant Learning</a:t>
            </a:r>
          </a:p>
          <a:p>
            <a:endParaRPr lang="en-US" sz="1200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7" name="Rectangle 6">
            <a:hlinkClick r:id="rId2"/>
            <a:extLst>
              <a:ext uri="{FF2B5EF4-FFF2-40B4-BE49-F238E27FC236}">
                <a16:creationId xmlns:a16="http://schemas.microsoft.com/office/drawing/2014/main" id="{3A63BBDF-9D0E-4CBF-951D-DC2234FA7541}"/>
              </a:ext>
            </a:extLst>
          </p:cNvPr>
          <p:cNvSpPr/>
          <p:nvPr/>
        </p:nvSpPr>
        <p:spPr>
          <a:xfrm>
            <a:off x="5378794" y="793180"/>
            <a:ext cx="60721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u="sng" dirty="0">
                <a:solidFill>
                  <a:srgbClr val="303030"/>
                </a:solidFill>
                <a:latin typeface="-apple-system"/>
                <a:hlinkClick r:id="rId3" action="ppaction://hlinkfile"/>
              </a:rPr>
              <a:t>Paper</a:t>
            </a:r>
            <a:endParaRPr lang="en-US" sz="1400" i="0" u="sng" dirty="0">
              <a:solidFill>
                <a:srgbClr val="303030"/>
              </a:solidFill>
              <a:effectLst/>
              <a:latin typeface="-apple-system"/>
            </a:endParaRPr>
          </a:p>
        </p:txBody>
      </p:sp>
      <p:sp>
        <p:nvSpPr>
          <p:cNvPr id="8" name="Rectangle 7">
            <a:hlinkClick r:id="rId4"/>
            <a:extLst>
              <a:ext uri="{FF2B5EF4-FFF2-40B4-BE49-F238E27FC236}">
                <a16:creationId xmlns:a16="http://schemas.microsoft.com/office/drawing/2014/main" id="{5FAD82B4-052D-4122-814E-2E609547C938}"/>
              </a:ext>
            </a:extLst>
          </p:cNvPr>
          <p:cNvSpPr/>
          <p:nvPr/>
        </p:nvSpPr>
        <p:spPr>
          <a:xfrm>
            <a:off x="5979160" y="793180"/>
            <a:ext cx="5597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u="sng" dirty="0">
                <a:solidFill>
                  <a:srgbClr val="303030"/>
                </a:solidFill>
                <a:latin typeface="-apple-system"/>
                <a:hlinkClick r:id="rId5" action="ppaction://hlinkfile"/>
              </a:rPr>
              <a:t>Code</a:t>
            </a:r>
            <a:endParaRPr lang="en-US" sz="1400" i="0" u="sng" dirty="0">
              <a:solidFill>
                <a:srgbClr val="303030"/>
              </a:solidFill>
              <a:effectLst/>
              <a:latin typeface="-apple-system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454ECC6-62A2-427E-8EC7-8BC33A7E060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182" b="8283" l="909" r="11788">
                        <a14:foregroundMark x1="2303" y1="4444" x2="2303" y2="4444"/>
                        <a14:foregroundMark x1="4091" y1="4606" x2="3303" y2="4606"/>
                        <a14:foregroundMark x1="6212" y1="4444" x2="6212" y2="4444"/>
                        <a14:foregroundMark x1="5394" y1="6869" x2="5394" y2="5939"/>
                        <a14:foregroundMark x1="6303" y1="7111" x2="6303" y2="6707"/>
                        <a14:foregroundMark x1="9394" y1="6182" x2="9394" y2="6182"/>
                        <a14:foregroundMark x1="8000" y1="7111" x2="8000" y2="7111"/>
                        <a14:foregroundMark x1="10394" y1="4727" x2="10394" y2="4727"/>
                        <a14:foregroundMark x1="8788" y1="3919" x2="8788" y2="3919"/>
                        <a14:foregroundMark x1="4515" y1="4202" x2="4515" y2="4202"/>
                        <a14:foregroundMark x1="909" y1="3919" x2="909" y2="3919"/>
                        <a14:foregroundMark x1="8000" y1="4323" x2="8000" y2="4323"/>
                        <a14:foregroundMark x1="5909" y1="4323" x2="5909" y2="4323"/>
                        <a14:foregroundMark x1="6212" y1="4323" x2="6212" y2="4323"/>
                        <a14:backgroundMark x1="8394" y1="7636" x2="8394" y2="7636"/>
                        <a14:backgroundMark x1="8606" y1="7798" x2="7697" y2="7394"/>
                        <a14:backgroundMark x1="5394" y1="4848" x2="5091" y2="4848"/>
                        <a14:backgroundMark x1="11000" y1="7798" x2="11000" y2="8323"/>
                        <a14:backgroundMark x1="11606" y1="7394" x2="11606" y2="6061"/>
                        <a14:backgroundMark x1="10909" y1="7515" x2="11091" y2="5939"/>
                        <a14:backgroundMark x1="11606" y1="5535" x2="11515" y2="432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511" r="87133" b="91556"/>
          <a:stretch/>
        </p:blipFill>
        <p:spPr>
          <a:xfrm>
            <a:off x="0" y="35904"/>
            <a:ext cx="1176528" cy="47548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35F9A4A-78CF-41DC-8B6D-ADB4504D9C6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2" t="59699" r="68737" b="24236"/>
          <a:stretch/>
        </p:blipFill>
        <p:spPr>
          <a:xfrm>
            <a:off x="2800874" y="1901952"/>
            <a:ext cx="8912827" cy="374557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E379771-2A90-4163-B067-1341D35B29F2}"/>
              </a:ext>
            </a:extLst>
          </p:cNvPr>
          <p:cNvSpPr txBox="1"/>
          <p:nvPr/>
        </p:nvSpPr>
        <p:spPr>
          <a:xfrm>
            <a:off x="0" y="2258568"/>
            <a:ext cx="2715768" cy="175432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Two problems:</a:t>
            </a:r>
          </a:p>
          <a:p>
            <a:pPr marL="342900" indent="-342900">
              <a:buAutoNum type="arabicPeriod"/>
            </a:pPr>
            <a:r>
              <a:rPr lang="en-US" dirty="0"/>
              <a:t>(</a:t>
            </a:r>
            <a:r>
              <a:rPr lang="en-US" u="dottedHeavy" dirty="0"/>
              <a:t>E</a:t>
            </a:r>
            <a:r>
              <a:rPr lang="en-US" dirty="0"/>
              <a:t>) No environmental data.</a:t>
            </a:r>
          </a:p>
          <a:p>
            <a:pPr marL="342900" indent="-342900">
              <a:buAutoNum type="arabicPeriod"/>
            </a:pPr>
            <a:r>
              <a:rPr lang="en-US" dirty="0"/>
              <a:t>(</a:t>
            </a:r>
            <a:r>
              <a:rPr lang="en-US" u="dottedHeavy" dirty="0"/>
              <a:t>Z</a:t>
            </a:r>
            <a:r>
              <a:rPr lang="en-US" dirty="0"/>
              <a:t>) prediction Strongly depend on unknown variable.</a:t>
            </a:r>
            <a:endParaRPr lang="he-IL" dirty="0"/>
          </a:p>
        </p:txBody>
      </p:sp>
      <p:sp>
        <p:nvSpPr>
          <p:cNvPr id="10" name="Arrow: Down 9">
            <a:hlinkClick r:id="rId9" action="ppaction://hlinksldjump"/>
            <a:extLst>
              <a:ext uri="{FF2B5EF4-FFF2-40B4-BE49-F238E27FC236}">
                <a16:creationId xmlns:a16="http://schemas.microsoft.com/office/drawing/2014/main" id="{3FC6FF75-1803-4646-B8FF-0D47A82A6923}"/>
              </a:ext>
            </a:extLst>
          </p:cNvPr>
          <p:cNvSpPr/>
          <p:nvPr/>
        </p:nvSpPr>
        <p:spPr>
          <a:xfrm flipV="1">
            <a:off x="11709949" y="6354989"/>
            <a:ext cx="381000" cy="328947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5642E94-EF30-4547-B396-56E96277BDE7}"/>
              </a:ext>
            </a:extLst>
          </p:cNvPr>
          <p:cNvSpPr/>
          <p:nvPr/>
        </p:nvSpPr>
        <p:spPr>
          <a:xfrm>
            <a:off x="10950698" y="6410997"/>
            <a:ext cx="7729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Back:</a:t>
            </a:r>
            <a:endParaRPr lang="he-IL" dirty="0"/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317011A5-657C-4A1D-8DC1-413481E56F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6210978"/>
              </p:ext>
            </p:extLst>
          </p:nvPr>
        </p:nvGraphicFramePr>
        <p:xfrm>
          <a:off x="6624478" y="509760"/>
          <a:ext cx="1955109" cy="566839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315403">
                <a:tc gridSpan="3">
                  <a:txBody>
                    <a:bodyPr/>
                    <a:lstStyle/>
                    <a:p>
                      <a:pPr algn="l" rtl="0"/>
                      <a:endParaRPr lang="he-IL" sz="9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8692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algn="l" rtl="1"/>
                      <a:r>
                        <a:rPr lang="en-US" sz="800" b="1" dirty="0"/>
                        <a:t>Optim</a:t>
                      </a:r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1FE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800" b="1" dirty="0"/>
                        <a:t>OOD</a:t>
                      </a:r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D9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b="1" dirty="0"/>
                        <a:t>Timeseries</a:t>
                      </a:r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890417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542FD33-0379-46CD-9472-5327785B8948}"/>
              </a:ext>
            </a:extLst>
          </p:cNvPr>
          <p:cNvSpPr/>
          <p:nvPr/>
        </p:nvSpPr>
        <p:spPr>
          <a:xfrm>
            <a:off x="838200" y="681037"/>
            <a:ext cx="72771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Time-Series Forecasting (TSF)</a:t>
            </a:r>
          </a:p>
          <a:p>
            <a:r>
              <a:rPr lang="en-US" sz="1200" dirty="0">
                <a:latin typeface="+mj-lt"/>
                <a:cs typeface="Arial" panose="020B0604020202020204" pitchFamily="34" charset="0"/>
              </a:rPr>
              <a:t>for Out-of-Distribution Generalization Using Invariant Learning</a:t>
            </a:r>
          </a:p>
          <a:p>
            <a:endParaRPr lang="en-US" sz="1200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7" name="Rectangle 6">
            <a:hlinkClick r:id="rId2"/>
            <a:extLst>
              <a:ext uri="{FF2B5EF4-FFF2-40B4-BE49-F238E27FC236}">
                <a16:creationId xmlns:a16="http://schemas.microsoft.com/office/drawing/2014/main" id="{3A63BBDF-9D0E-4CBF-951D-DC2234FA7541}"/>
              </a:ext>
            </a:extLst>
          </p:cNvPr>
          <p:cNvSpPr/>
          <p:nvPr/>
        </p:nvSpPr>
        <p:spPr>
          <a:xfrm>
            <a:off x="5378794" y="793180"/>
            <a:ext cx="60721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u="sng" dirty="0">
                <a:solidFill>
                  <a:srgbClr val="303030"/>
                </a:solidFill>
                <a:latin typeface="-apple-system"/>
                <a:hlinkClick r:id="rId3" action="ppaction://hlinkfile"/>
              </a:rPr>
              <a:t>Paper</a:t>
            </a:r>
            <a:endParaRPr lang="en-US" sz="1400" i="0" u="sng" dirty="0">
              <a:solidFill>
                <a:srgbClr val="303030"/>
              </a:solidFill>
              <a:effectLst/>
              <a:latin typeface="-apple-system"/>
            </a:endParaRPr>
          </a:p>
        </p:txBody>
      </p:sp>
      <p:sp>
        <p:nvSpPr>
          <p:cNvPr id="8" name="Rectangle 7">
            <a:hlinkClick r:id="rId4"/>
            <a:extLst>
              <a:ext uri="{FF2B5EF4-FFF2-40B4-BE49-F238E27FC236}">
                <a16:creationId xmlns:a16="http://schemas.microsoft.com/office/drawing/2014/main" id="{5FAD82B4-052D-4122-814E-2E609547C938}"/>
              </a:ext>
            </a:extLst>
          </p:cNvPr>
          <p:cNvSpPr/>
          <p:nvPr/>
        </p:nvSpPr>
        <p:spPr>
          <a:xfrm>
            <a:off x="5979160" y="793180"/>
            <a:ext cx="5597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u="sng" dirty="0">
                <a:solidFill>
                  <a:srgbClr val="303030"/>
                </a:solidFill>
                <a:latin typeface="-apple-system"/>
                <a:hlinkClick r:id="rId5" action="ppaction://hlinkfile"/>
              </a:rPr>
              <a:t>Code</a:t>
            </a:r>
            <a:endParaRPr lang="en-US" sz="1400" i="0" u="sng" dirty="0">
              <a:solidFill>
                <a:srgbClr val="303030"/>
              </a:solidFill>
              <a:effectLst/>
              <a:latin typeface="-apple-system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454ECC6-62A2-427E-8EC7-8BC33A7E060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182" b="8283" l="909" r="11788">
                        <a14:foregroundMark x1="2303" y1="4444" x2="2303" y2="4444"/>
                        <a14:foregroundMark x1="4091" y1="4606" x2="3303" y2="4606"/>
                        <a14:foregroundMark x1="6212" y1="4444" x2="6212" y2="4444"/>
                        <a14:foregroundMark x1="5394" y1="6869" x2="5394" y2="5939"/>
                        <a14:foregroundMark x1="6303" y1="7111" x2="6303" y2="6707"/>
                        <a14:foregroundMark x1="9394" y1="6182" x2="9394" y2="6182"/>
                        <a14:foregroundMark x1="8000" y1="7111" x2="8000" y2="7111"/>
                        <a14:foregroundMark x1="10394" y1="4727" x2="10394" y2="4727"/>
                        <a14:foregroundMark x1="8788" y1="3919" x2="8788" y2="3919"/>
                        <a14:foregroundMark x1="4515" y1="4202" x2="4515" y2="4202"/>
                        <a14:foregroundMark x1="909" y1="3919" x2="909" y2="3919"/>
                        <a14:foregroundMark x1="8000" y1="4323" x2="8000" y2="4323"/>
                        <a14:foregroundMark x1="5909" y1="4323" x2="5909" y2="4323"/>
                        <a14:foregroundMark x1="6212" y1="4323" x2="6212" y2="4323"/>
                        <a14:backgroundMark x1="8394" y1="7636" x2="8394" y2="7636"/>
                        <a14:backgroundMark x1="8606" y1="7798" x2="7697" y2="7394"/>
                        <a14:backgroundMark x1="5394" y1="4848" x2="5091" y2="4848"/>
                        <a14:backgroundMark x1="11000" y1="7798" x2="11000" y2="8323"/>
                        <a14:backgroundMark x1="11606" y1="7394" x2="11606" y2="6061"/>
                        <a14:backgroundMark x1="10909" y1="7515" x2="11091" y2="5939"/>
                        <a14:backgroundMark x1="11606" y1="5535" x2="11515" y2="432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511" r="87133" b="91556"/>
          <a:stretch/>
        </p:blipFill>
        <p:spPr>
          <a:xfrm>
            <a:off x="0" y="35904"/>
            <a:ext cx="1176528" cy="47548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35F9A4A-78CF-41DC-8B6D-ADB4504D9C6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6" t="79566" r="67468" b="4786"/>
          <a:stretch/>
        </p:blipFill>
        <p:spPr>
          <a:xfrm>
            <a:off x="389364" y="2157984"/>
            <a:ext cx="7883494" cy="304495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3393046-112D-4EFC-9C09-18F40534994B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2" t="59699" r="83309" b="24236"/>
          <a:stretch/>
        </p:blipFill>
        <p:spPr>
          <a:xfrm>
            <a:off x="8415477" y="2157984"/>
            <a:ext cx="3563164" cy="304495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980B711-2EA1-4DE9-BD1E-2EA877D992F2}"/>
              </a:ext>
            </a:extLst>
          </p:cNvPr>
          <p:cNvSpPr/>
          <p:nvPr/>
        </p:nvSpPr>
        <p:spPr>
          <a:xfrm>
            <a:off x="5434779" y="1788652"/>
            <a:ext cx="14598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New method</a:t>
            </a:r>
            <a:endParaRPr lang="he-IL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9351A7A-5ACE-47B8-9730-BC0643F65F12}"/>
              </a:ext>
            </a:extLst>
          </p:cNvPr>
          <p:cNvSpPr/>
          <p:nvPr/>
        </p:nvSpPr>
        <p:spPr>
          <a:xfrm>
            <a:off x="9467115" y="1788652"/>
            <a:ext cx="13055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Old method</a:t>
            </a:r>
            <a:endParaRPr lang="he-IL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C45471B-0D5B-4267-965A-04FA58564414}"/>
              </a:ext>
            </a:extLst>
          </p:cNvPr>
          <p:cNvCxnSpPr/>
          <p:nvPr/>
        </p:nvCxnSpPr>
        <p:spPr>
          <a:xfrm>
            <a:off x="676656" y="2834640"/>
            <a:ext cx="3401568" cy="0"/>
          </a:xfrm>
          <a:prstGeom prst="line">
            <a:avLst/>
          </a:prstGeom>
          <a:ln w="38100">
            <a:solidFill>
              <a:srgbClr val="1568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F5CE4B4-28E3-4BEC-9862-0CB14F170490}"/>
              </a:ext>
            </a:extLst>
          </p:cNvPr>
          <p:cNvCxnSpPr>
            <a:cxnSpLocks/>
          </p:cNvCxnSpPr>
          <p:nvPr/>
        </p:nvCxnSpPr>
        <p:spPr>
          <a:xfrm>
            <a:off x="768096" y="2514600"/>
            <a:ext cx="3227832" cy="0"/>
          </a:xfrm>
          <a:prstGeom prst="line">
            <a:avLst/>
          </a:prstGeom>
          <a:ln w="38100">
            <a:solidFill>
              <a:srgbClr val="1568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Arrow: Down 13">
            <a:hlinkClick r:id="rId9" action="ppaction://hlinksldjump"/>
            <a:extLst>
              <a:ext uri="{FF2B5EF4-FFF2-40B4-BE49-F238E27FC236}">
                <a16:creationId xmlns:a16="http://schemas.microsoft.com/office/drawing/2014/main" id="{A64D742B-3B4D-4F85-A78F-8735693B22B1}"/>
              </a:ext>
            </a:extLst>
          </p:cNvPr>
          <p:cNvSpPr/>
          <p:nvPr/>
        </p:nvSpPr>
        <p:spPr>
          <a:xfrm flipV="1">
            <a:off x="11709949" y="6354989"/>
            <a:ext cx="381000" cy="328947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5D08230-5344-450D-9571-455F68A37E64}"/>
              </a:ext>
            </a:extLst>
          </p:cNvPr>
          <p:cNvSpPr/>
          <p:nvPr/>
        </p:nvSpPr>
        <p:spPr>
          <a:xfrm>
            <a:off x="10950698" y="6410997"/>
            <a:ext cx="7729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Back:</a:t>
            </a:r>
            <a:endParaRPr lang="he-IL" dirty="0"/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363F0B0E-92CA-49A9-AE20-AF3A3745AF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6210978"/>
              </p:ext>
            </p:extLst>
          </p:nvPr>
        </p:nvGraphicFramePr>
        <p:xfrm>
          <a:off x="6624478" y="509760"/>
          <a:ext cx="1955109" cy="566839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315403">
                <a:tc gridSpan="3">
                  <a:txBody>
                    <a:bodyPr/>
                    <a:lstStyle/>
                    <a:p>
                      <a:pPr algn="l" rtl="0"/>
                      <a:endParaRPr lang="he-IL" sz="9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8692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algn="l" rtl="1"/>
                      <a:r>
                        <a:rPr lang="en-US" sz="800" b="1" dirty="0"/>
                        <a:t>Optim</a:t>
                      </a:r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1FE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800" b="1" dirty="0"/>
                        <a:t>OOD</a:t>
                      </a:r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D9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b="1" dirty="0"/>
                        <a:t>Timeseries</a:t>
                      </a:r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647531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542FD33-0379-46CD-9472-5327785B8948}"/>
              </a:ext>
            </a:extLst>
          </p:cNvPr>
          <p:cNvSpPr/>
          <p:nvPr/>
        </p:nvSpPr>
        <p:spPr>
          <a:xfrm>
            <a:off x="838200" y="681037"/>
            <a:ext cx="72771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Time-Series Forecasting (TSF)</a:t>
            </a:r>
          </a:p>
          <a:p>
            <a:r>
              <a:rPr lang="en-US" sz="1200" dirty="0">
                <a:latin typeface="+mj-lt"/>
                <a:cs typeface="Arial" panose="020B0604020202020204" pitchFamily="34" charset="0"/>
              </a:rPr>
              <a:t>for Out-of-Distribution Generalization Using Invariant Learning</a:t>
            </a:r>
          </a:p>
          <a:p>
            <a:endParaRPr lang="en-US" sz="1200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7" name="Rectangle 6">
            <a:hlinkClick r:id="rId2"/>
            <a:extLst>
              <a:ext uri="{FF2B5EF4-FFF2-40B4-BE49-F238E27FC236}">
                <a16:creationId xmlns:a16="http://schemas.microsoft.com/office/drawing/2014/main" id="{3A63BBDF-9D0E-4CBF-951D-DC2234FA7541}"/>
              </a:ext>
            </a:extLst>
          </p:cNvPr>
          <p:cNvSpPr/>
          <p:nvPr/>
        </p:nvSpPr>
        <p:spPr>
          <a:xfrm>
            <a:off x="5378794" y="793180"/>
            <a:ext cx="60721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u="sng" dirty="0">
                <a:solidFill>
                  <a:srgbClr val="303030"/>
                </a:solidFill>
                <a:latin typeface="-apple-system"/>
                <a:hlinkClick r:id="rId3" action="ppaction://hlinkfile"/>
              </a:rPr>
              <a:t>Paper</a:t>
            </a:r>
            <a:endParaRPr lang="en-US" sz="1400" i="0" u="sng" dirty="0">
              <a:solidFill>
                <a:srgbClr val="303030"/>
              </a:solidFill>
              <a:effectLst/>
              <a:latin typeface="-apple-system"/>
            </a:endParaRPr>
          </a:p>
        </p:txBody>
      </p:sp>
      <p:sp>
        <p:nvSpPr>
          <p:cNvPr id="8" name="Rectangle 7">
            <a:hlinkClick r:id="rId4"/>
            <a:extLst>
              <a:ext uri="{FF2B5EF4-FFF2-40B4-BE49-F238E27FC236}">
                <a16:creationId xmlns:a16="http://schemas.microsoft.com/office/drawing/2014/main" id="{5FAD82B4-052D-4122-814E-2E609547C938}"/>
              </a:ext>
            </a:extLst>
          </p:cNvPr>
          <p:cNvSpPr/>
          <p:nvPr/>
        </p:nvSpPr>
        <p:spPr>
          <a:xfrm>
            <a:off x="5979160" y="793180"/>
            <a:ext cx="5597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u="sng" dirty="0">
                <a:solidFill>
                  <a:srgbClr val="303030"/>
                </a:solidFill>
                <a:latin typeface="-apple-system"/>
                <a:hlinkClick r:id="rId5" action="ppaction://hlinkfile"/>
              </a:rPr>
              <a:t>Code</a:t>
            </a:r>
            <a:endParaRPr lang="en-US" sz="1400" i="0" u="sng" dirty="0">
              <a:solidFill>
                <a:srgbClr val="303030"/>
              </a:solidFill>
              <a:effectLst/>
              <a:latin typeface="-apple-system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454ECC6-62A2-427E-8EC7-8BC33A7E060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182" b="8283" l="909" r="11788">
                        <a14:foregroundMark x1="2303" y1="4444" x2="2303" y2="4444"/>
                        <a14:foregroundMark x1="4091" y1="4606" x2="3303" y2="4606"/>
                        <a14:foregroundMark x1="6212" y1="4444" x2="6212" y2="4444"/>
                        <a14:foregroundMark x1="5394" y1="6869" x2="5394" y2="5939"/>
                        <a14:foregroundMark x1="6303" y1="7111" x2="6303" y2="6707"/>
                        <a14:foregroundMark x1="9394" y1="6182" x2="9394" y2="6182"/>
                        <a14:foregroundMark x1="8000" y1="7111" x2="8000" y2="7111"/>
                        <a14:foregroundMark x1="10394" y1="4727" x2="10394" y2="4727"/>
                        <a14:foregroundMark x1="8788" y1="3919" x2="8788" y2="3919"/>
                        <a14:foregroundMark x1="4515" y1="4202" x2="4515" y2="4202"/>
                        <a14:foregroundMark x1="909" y1="3919" x2="909" y2="3919"/>
                        <a14:foregroundMark x1="8000" y1="4323" x2="8000" y2="4323"/>
                        <a14:foregroundMark x1="5909" y1="4323" x2="5909" y2="4323"/>
                        <a14:foregroundMark x1="6212" y1="4323" x2="6212" y2="4323"/>
                        <a14:backgroundMark x1="8394" y1="7636" x2="8394" y2="7636"/>
                        <a14:backgroundMark x1="8606" y1="7798" x2="7697" y2="7394"/>
                        <a14:backgroundMark x1="5394" y1="4848" x2="5091" y2="4848"/>
                        <a14:backgroundMark x1="11000" y1="7798" x2="11000" y2="8323"/>
                        <a14:backgroundMark x1="11606" y1="7394" x2="11606" y2="6061"/>
                        <a14:backgroundMark x1="10909" y1="7515" x2="11091" y2="5939"/>
                        <a14:backgroundMark x1="11606" y1="5535" x2="11515" y2="432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511" r="87133" b="91556"/>
          <a:stretch/>
        </p:blipFill>
        <p:spPr>
          <a:xfrm>
            <a:off x="0" y="35904"/>
            <a:ext cx="1176528" cy="475488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37FFFA6D-C40B-444A-9057-39B95EDFC532}"/>
              </a:ext>
            </a:extLst>
          </p:cNvPr>
          <p:cNvGrpSpPr/>
          <p:nvPr/>
        </p:nvGrpSpPr>
        <p:grpSpPr>
          <a:xfrm>
            <a:off x="835152" y="2918577"/>
            <a:ext cx="9656064" cy="2085794"/>
            <a:chOff x="835152" y="2918577"/>
            <a:chExt cx="9656064" cy="2085794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A35F9A4A-78CF-41DC-8B6D-ADB4504D9C6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602" t="51875" r="36315" b="41833"/>
            <a:stretch/>
          </p:blipFill>
          <p:spPr>
            <a:xfrm>
              <a:off x="1700784" y="3577907"/>
              <a:ext cx="8790432" cy="1426464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25B6E69-0F3F-4D70-AA36-74C2A557CC7B}"/>
                </a:ext>
              </a:extLst>
            </p:cNvPr>
            <p:cNvSpPr/>
            <p:nvPr/>
          </p:nvSpPr>
          <p:spPr>
            <a:xfrm>
              <a:off x="835152" y="2918577"/>
              <a:ext cx="128112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latin typeface="Lucida Sans Unicode" panose="020B0602030504020204" pitchFamily="34" charset="0"/>
                </a:rPr>
                <a:t>Optimize: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929AC01-412F-431F-9B5A-48053657071C}"/>
              </a:ext>
            </a:extLst>
          </p:cNvPr>
          <p:cNvGrpSpPr/>
          <p:nvPr/>
        </p:nvGrpSpPr>
        <p:grpSpPr>
          <a:xfrm>
            <a:off x="838200" y="1424678"/>
            <a:ext cx="7147675" cy="1453245"/>
            <a:chOff x="838200" y="1424678"/>
            <a:chExt cx="7147675" cy="1453245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1EFEFD0-918E-49DB-A95D-006E4C3DBA5F}"/>
                </a:ext>
              </a:extLst>
            </p:cNvPr>
            <p:cNvSpPr/>
            <p:nvPr/>
          </p:nvSpPr>
          <p:spPr>
            <a:xfrm>
              <a:off x="838200" y="1424678"/>
              <a:ext cx="136287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latin typeface="Lucida Sans Unicode" panose="020B0602030504020204" pitchFamily="34" charset="0"/>
                </a:rPr>
                <a:t>Assuming:</a:t>
              </a: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8CBE1FBA-B208-4875-A13E-882AAC7BB132}"/>
                </a:ext>
              </a:extLst>
            </p:cNvPr>
            <p:cNvGrpSpPr/>
            <p:nvPr/>
          </p:nvGrpSpPr>
          <p:grpSpPr>
            <a:xfrm>
              <a:off x="2773343" y="1827857"/>
              <a:ext cx="5212532" cy="1050066"/>
              <a:chOff x="2773343" y="1827857"/>
              <a:chExt cx="5212532" cy="1050066"/>
            </a:xfrm>
          </p:grpSpPr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73C4D8D3-6FFE-4D37-8FDD-36CC062675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773343" y="1827857"/>
                <a:ext cx="5212532" cy="1036410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A3F3F1A6-9387-483D-9D6C-2899B92856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773343" y="1839730"/>
                <a:ext cx="5210902" cy="647790"/>
              </a:xfrm>
              <a:prstGeom prst="rect">
                <a:avLst/>
              </a:prstGeom>
            </p:spPr>
          </p:pic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DE2DD54E-E087-4948-85C1-3C93E30633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553711" y="2368687"/>
                <a:ext cx="1812283" cy="509236"/>
              </a:xfrm>
              <a:prstGeom prst="rect">
                <a:avLst/>
              </a:prstGeom>
            </p:spPr>
          </p:pic>
        </p:grp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75FCBF0-80A9-4CCD-8B2C-BAC09BB74B1C}"/>
              </a:ext>
            </a:extLst>
          </p:cNvPr>
          <p:cNvGrpSpPr/>
          <p:nvPr/>
        </p:nvGrpSpPr>
        <p:grpSpPr>
          <a:xfrm>
            <a:off x="835152" y="5254120"/>
            <a:ext cx="7149093" cy="1242883"/>
            <a:chOff x="835152" y="5254120"/>
            <a:chExt cx="7149093" cy="1242883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67F740F-1BCC-41BF-B941-D2DF3F0C8F82}"/>
                </a:ext>
              </a:extLst>
            </p:cNvPr>
            <p:cNvSpPr/>
            <p:nvPr/>
          </p:nvSpPr>
          <p:spPr>
            <a:xfrm>
              <a:off x="835152" y="5254120"/>
              <a:ext cx="63991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latin typeface="Lucida Sans Unicode" panose="020B0602030504020204" pitchFamily="34" charset="0"/>
                </a:rPr>
                <a:t>Get: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D93E012E-AF1F-494D-A044-F0A635A5153A}"/>
                    </a:ext>
                  </a:extLst>
                </p:cNvPr>
                <p:cNvSpPr/>
                <p:nvPr/>
              </p:nvSpPr>
              <p:spPr>
                <a:xfrm>
                  <a:off x="2773343" y="5856923"/>
                  <a:ext cx="5210902" cy="640080"/>
                </a:xfrm>
                <a:prstGeom prst="rect">
                  <a:avLst/>
                </a:prstGeom>
                <a:solidFill>
                  <a:srgbClr val="FFFFFF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𝐘</m:t>
                            </m:r>
                          </m:e>
                          <m:sup>
                            <m:r>
                              <a:rPr lang="en-US" sz="2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𝐬𝐮𝐟</m:t>
                            </m:r>
                          </m:sup>
                        </m:sSup>
                        <m:r>
                          <a:rPr lang="en-US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→</m:t>
                        </m:r>
                        <m:acc>
                          <m:accPr>
                            <m:chr m:val="̂"/>
                            <m:ctrlP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𝐘</m:t>
                            </m:r>
                          </m:e>
                        </m:acc>
                        <m:r>
                          <a:rPr lang="en-US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𝐟</m:t>
                        </m:r>
                        <m:r>
                          <a:rPr lang="en-US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𝐗</m:t>
                        </m:r>
                        <m:r>
                          <a:rPr lang="en-US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he-IL" sz="2400" b="1" dirty="0"/>
                </a:p>
              </p:txBody>
            </p:sp>
          </mc:Choice>
          <mc:Fallback xmlns:p14="http://schemas.microsoft.com/office/powerpoint/2010/main" xmlns:a16="http://schemas.microsoft.com/office/drawing/2014/main" xmlns=""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D93E012E-AF1F-494D-A044-F0A635A5153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73343" y="5856923"/>
                  <a:ext cx="5210902" cy="640080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8" name="Arrow: Down 17">
            <a:hlinkClick r:id="rId13" action="ppaction://hlinksldjump"/>
            <a:extLst>
              <a:ext uri="{FF2B5EF4-FFF2-40B4-BE49-F238E27FC236}">
                <a16:creationId xmlns:a16="http://schemas.microsoft.com/office/drawing/2014/main" id="{154FC7F4-5ABB-4FC9-AFB3-EB99CF786D33}"/>
              </a:ext>
            </a:extLst>
          </p:cNvPr>
          <p:cNvSpPr/>
          <p:nvPr/>
        </p:nvSpPr>
        <p:spPr>
          <a:xfrm flipV="1">
            <a:off x="11709949" y="6354989"/>
            <a:ext cx="381000" cy="328947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39C32CE-1F5E-46A6-BB12-C71DE62052B4}"/>
              </a:ext>
            </a:extLst>
          </p:cNvPr>
          <p:cNvSpPr/>
          <p:nvPr/>
        </p:nvSpPr>
        <p:spPr>
          <a:xfrm>
            <a:off x="10950698" y="6410997"/>
            <a:ext cx="7729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Back:</a:t>
            </a:r>
            <a:endParaRPr lang="he-IL" dirty="0"/>
          </a:p>
        </p:txBody>
      </p: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37CB8D6A-07CE-495B-BE3A-C933140B05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6210978"/>
              </p:ext>
            </p:extLst>
          </p:nvPr>
        </p:nvGraphicFramePr>
        <p:xfrm>
          <a:off x="6624478" y="509760"/>
          <a:ext cx="1955109" cy="566839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315403">
                <a:tc gridSpan="3">
                  <a:txBody>
                    <a:bodyPr/>
                    <a:lstStyle/>
                    <a:p>
                      <a:pPr algn="l" rtl="0"/>
                      <a:endParaRPr lang="he-IL" sz="9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8692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algn="l" rtl="1"/>
                      <a:r>
                        <a:rPr lang="en-US" sz="800" b="1" dirty="0"/>
                        <a:t>Optim</a:t>
                      </a:r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1FE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800" b="1" dirty="0"/>
                        <a:t>OOD</a:t>
                      </a:r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D9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b="1" dirty="0"/>
                        <a:t>Timeseries</a:t>
                      </a:r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8617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E2F5318-238C-4316-ACB2-95241FA237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3" name="Arrow: Down 2">
            <a:hlinkClick r:id="rId3" action="ppaction://hlinksldjump"/>
            <a:extLst>
              <a:ext uri="{FF2B5EF4-FFF2-40B4-BE49-F238E27FC236}">
                <a16:creationId xmlns:a16="http://schemas.microsoft.com/office/drawing/2014/main" id="{00007F1A-B935-433F-85DF-C0358DB194CE}"/>
              </a:ext>
            </a:extLst>
          </p:cNvPr>
          <p:cNvSpPr/>
          <p:nvPr/>
        </p:nvSpPr>
        <p:spPr>
          <a:xfrm flipV="1">
            <a:off x="11709949" y="6354989"/>
            <a:ext cx="381000" cy="328947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795F7A7-B192-47CA-97B6-B5B8CD8D1062}"/>
              </a:ext>
            </a:extLst>
          </p:cNvPr>
          <p:cNvSpPr/>
          <p:nvPr/>
        </p:nvSpPr>
        <p:spPr>
          <a:xfrm>
            <a:off x="10950698" y="6410997"/>
            <a:ext cx="7729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Back: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14716430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542FD33-0379-46CD-9472-5327785B8948}"/>
              </a:ext>
            </a:extLst>
          </p:cNvPr>
          <p:cNvSpPr/>
          <p:nvPr/>
        </p:nvSpPr>
        <p:spPr>
          <a:xfrm>
            <a:off x="838200" y="681037"/>
            <a:ext cx="72771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Chain of Code</a:t>
            </a:r>
          </a:p>
          <a:p>
            <a:r>
              <a:rPr lang="en-US" sz="1600" dirty="0">
                <a:latin typeface="+mj-lt"/>
                <a:cs typeface="Arial" panose="020B0604020202020204" pitchFamily="34" charset="0"/>
              </a:rPr>
              <a:t>Reasoning with a Language Model Augmented Code Emulator</a:t>
            </a:r>
          </a:p>
        </p:txBody>
      </p:sp>
      <p:sp>
        <p:nvSpPr>
          <p:cNvPr id="7" name="Rectangle 6">
            <a:hlinkClick r:id="rId2"/>
            <a:extLst>
              <a:ext uri="{FF2B5EF4-FFF2-40B4-BE49-F238E27FC236}">
                <a16:creationId xmlns:a16="http://schemas.microsoft.com/office/drawing/2014/main" id="{3A63BBDF-9D0E-4CBF-951D-DC2234FA7541}"/>
              </a:ext>
            </a:extLst>
          </p:cNvPr>
          <p:cNvSpPr/>
          <p:nvPr/>
        </p:nvSpPr>
        <p:spPr>
          <a:xfrm>
            <a:off x="3798750" y="851537"/>
            <a:ext cx="60721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u="sng" dirty="0">
                <a:solidFill>
                  <a:srgbClr val="303030"/>
                </a:solidFill>
                <a:latin typeface="-apple-system"/>
                <a:hlinkClick r:id="rId3" action="ppaction://hlinkfile"/>
              </a:rPr>
              <a:t>Paper</a:t>
            </a:r>
            <a:endParaRPr lang="en-US" sz="1400" i="0" u="sng" dirty="0">
              <a:solidFill>
                <a:srgbClr val="303030"/>
              </a:solidFill>
              <a:effectLst/>
              <a:latin typeface="-apple-system"/>
            </a:endParaRPr>
          </a:p>
        </p:txBody>
      </p:sp>
      <p:sp>
        <p:nvSpPr>
          <p:cNvPr id="8" name="Rectangle 7">
            <a:hlinkClick r:id="rId4"/>
            <a:extLst>
              <a:ext uri="{FF2B5EF4-FFF2-40B4-BE49-F238E27FC236}">
                <a16:creationId xmlns:a16="http://schemas.microsoft.com/office/drawing/2014/main" id="{5FAD82B4-052D-4122-814E-2E609547C938}"/>
              </a:ext>
            </a:extLst>
          </p:cNvPr>
          <p:cNvSpPr/>
          <p:nvPr/>
        </p:nvSpPr>
        <p:spPr>
          <a:xfrm>
            <a:off x="4399116" y="851537"/>
            <a:ext cx="5597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u="sng" dirty="0">
                <a:solidFill>
                  <a:srgbClr val="303030"/>
                </a:solidFill>
                <a:latin typeface="-apple-system"/>
              </a:rPr>
              <a:t>Code</a:t>
            </a:r>
            <a:endParaRPr lang="en-US" sz="1400" i="0" u="sng" dirty="0">
              <a:solidFill>
                <a:srgbClr val="303030"/>
              </a:solidFill>
              <a:effectLst/>
              <a:latin typeface="-apple-system"/>
            </a:endParaRPr>
          </a:p>
        </p:txBody>
      </p:sp>
      <p:pic>
        <p:nvPicPr>
          <p:cNvPr id="9" name="Picture 10" descr="File:Google DeepMind logo.png - Wikimedia Commons">
            <a:extLst>
              <a:ext uri="{FF2B5EF4-FFF2-40B4-BE49-F238E27FC236}">
                <a16:creationId xmlns:a16="http://schemas.microsoft.com/office/drawing/2014/main" id="{D0938B8A-6039-4E1B-9C7C-02E7E80633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795" b="89522" l="3691" r="96604">
                        <a14:foregroundMark x1="10089" y1="50797" x2="10876" y2="57403"/>
                        <a14:foregroundMark x1="5364" y1="66970" x2="3740" y2="58314"/>
                        <a14:foregroundMark x1="14173" y1="64009" x2="15404" y2="64009"/>
                        <a14:foregroundMark x1="22195" y1="66059" x2="24016" y2="66059"/>
                        <a14:foregroundMark x1="28543" y1="66059" x2="31841" y2="66059"/>
                        <a14:foregroundMark x1="33661" y1="58314" x2="34055" y2="61276"/>
                        <a14:foregroundMark x1="36762" y1="50797" x2="36762" y2="61276"/>
                        <a14:foregroundMark x1="51083" y1="36446" x2="51722" y2="45103"/>
                        <a14:foregroundMark x1="53740" y1="51708" x2="53740" y2="58314"/>
                        <a14:foregroundMark x1="59892" y1="50797" x2="59892" y2="56492"/>
                        <a14:foregroundMark x1="66683" y1="48064" x2="66486" y2="55581"/>
                        <a14:foregroundMark x1="73671" y1="35535" x2="74902" y2="38497"/>
                        <a14:foregroundMark x1="82874" y1="32802" x2="82874" y2="32802"/>
                        <a14:foregroundMark x1="82874" y1="44191" x2="82874" y2="52620"/>
                        <a14:foregroundMark x1="85974" y1="45103" x2="85974" y2="51708"/>
                        <a14:foregroundMark x1="96211" y1="43280" x2="96604" y2="48975"/>
                        <a14:foregroundMark x1="34301" y1="33713" x2="34301" y2="39408"/>
                        <a14:backgroundMark x1="38189" y1="49886" x2="38189" y2="498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70"/>
          <a:stretch/>
        </p:blipFill>
        <p:spPr bwMode="auto">
          <a:xfrm>
            <a:off x="135152" y="47625"/>
            <a:ext cx="2262687" cy="501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CEB042A-CA90-4782-8BBB-BED5B0AFAA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sz="18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Code provides a structured approach to building programs and performing precise computations with an interpreter. </a:t>
            </a:r>
          </a:p>
          <a:p>
            <a:r>
              <a:rPr lang="en-US" sz="18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Language models (LMs) can leverage code-writing to enhance Chain of Thought (</a:t>
            </a:r>
            <a:r>
              <a:rPr lang="en-US" sz="1800" dirty="0" err="1">
                <a:latin typeface="Lucida Sans Unicode" panose="020B0602030504020204" pitchFamily="34" charset="0"/>
                <a:cs typeface="Lucida Sans Unicode" panose="020B0602030504020204" pitchFamily="34" charset="0"/>
              </a:rPr>
              <a:t>CoT</a:t>
            </a:r>
            <a:r>
              <a:rPr lang="en-US" sz="18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) reasoning: Applies not only to logic and arithmetic tasks, but also semantic tasks or mixed problems. </a:t>
            </a:r>
          </a:p>
          <a:p>
            <a:r>
              <a:rPr lang="en-US" sz="18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Example: Detecting sarcasm in an essay using code. </a:t>
            </a:r>
          </a:p>
          <a:p>
            <a:pPr lvl="1"/>
            <a:r>
              <a:rPr lang="en-US" sz="14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LMs might struggle with edge cases in code execution. </a:t>
            </a:r>
          </a:p>
          <a:p>
            <a:pPr lvl="1"/>
            <a:r>
              <a:rPr lang="en-US" sz="14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However, LMs can succeed by emulating the interpreter and generating the expected output for complex tasks. </a:t>
            </a:r>
          </a:p>
          <a:p>
            <a:r>
              <a:rPr lang="en-US" sz="18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Proposal: Chain of Code (</a:t>
            </a:r>
            <a:r>
              <a:rPr lang="en-US" sz="1800" dirty="0" err="1">
                <a:latin typeface="Lucida Sans Unicode" panose="020B0602030504020204" pitchFamily="34" charset="0"/>
                <a:cs typeface="Lucida Sans Unicode" panose="020B0602030504020204" pitchFamily="34" charset="0"/>
              </a:rPr>
              <a:t>CoC</a:t>
            </a:r>
            <a:r>
              <a:rPr lang="en-US" sz="18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), an extension of </a:t>
            </a:r>
            <a:r>
              <a:rPr lang="en-US" sz="1800" dirty="0" err="1">
                <a:latin typeface="Lucida Sans Unicode" panose="020B0602030504020204" pitchFamily="34" charset="0"/>
                <a:cs typeface="Lucida Sans Unicode" panose="020B0602030504020204" pitchFamily="34" charset="0"/>
              </a:rPr>
              <a:t>CoT</a:t>
            </a:r>
            <a:r>
              <a:rPr lang="en-US" sz="18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 that improves LM-driven reasoning:</a:t>
            </a:r>
          </a:p>
          <a:p>
            <a:pPr lvl="1"/>
            <a:r>
              <a:rPr lang="en-US" sz="14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Formats semantic sub-tasks as pseudocode. </a:t>
            </a:r>
          </a:p>
          <a:p>
            <a:pPr lvl="1"/>
            <a:r>
              <a:rPr lang="en-US" sz="14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Handles undefined behaviors with the LM acting as an “</a:t>
            </a:r>
            <a:r>
              <a:rPr lang="en-US" sz="1400" dirty="0" err="1">
                <a:latin typeface="Lucida Sans Unicode" panose="020B0602030504020204" pitchFamily="34" charset="0"/>
                <a:cs typeface="Lucida Sans Unicode" panose="020B0602030504020204" pitchFamily="34" charset="0"/>
              </a:rPr>
              <a:t>LMulator</a:t>
            </a:r>
            <a:r>
              <a:rPr lang="en-US" sz="14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” to simulate missing functions</a:t>
            </a:r>
            <a:endParaRPr lang="he-IL" sz="1800" dirty="0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11" name="Arrow: Down 10">
            <a:hlinkClick r:id="rId7" action="ppaction://hlinksldjump"/>
            <a:extLst>
              <a:ext uri="{FF2B5EF4-FFF2-40B4-BE49-F238E27FC236}">
                <a16:creationId xmlns:a16="http://schemas.microsoft.com/office/drawing/2014/main" id="{1CC8929E-F030-4C18-8369-2D5CC923681A}"/>
              </a:ext>
            </a:extLst>
          </p:cNvPr>
          <p:cNvSpPr/>
          <p:nvPr/>
        </p:nvSpPr>
        <p:spPr>
          <a:xfrm flipV="1">
            <a:off x="11709949" y="6354989"/>
            <a:ext cx="381000" cy="328947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DC1F9E9-502B-45DC-8253-7162E2ECFB62}"/>
              </a:ext>
            </a:extLst>
          </p:cNvPr>
          <p:cNvSpPr/>
          <p:nvPr/>
        </p:nvSpPr>
        <p:spPr>
          <a:xfrm>
            <a:off x="10950698" y="6410997"/>
            <a:ext cx="7729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Back:</a:t>
            </a:r>
            <a:endParaRPr lang="he-IL" dirty="0"/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AA76DCFB-1AA3-40AB-8F2A-9E3B68671D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4975076"/>
              </p:ext>
            </p:extLst>
          </p:nvPr>
        </p:nvGraphicFramePr>
        <p:xfrm>
          <a:off x="6160191" y="851537"/>
          <a:ext cx="1955109" cy="586716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315403">
                <a:tc gridSpan="3">
                  <a:txBody>
                    <a:bodyPr/>
                    <a:lstStyle/>
                    <a:p>
                      <a:pPr algn="l" rtl="0"/>
                      <a:endParaRPr lang="he-IL" sz="16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8692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rtl="1"/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Language</a:t>
                      </a:r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 b="1" dirty="0"/>
                        <a:t>Analysis</a:t>
                      </a:r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30083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542FD33-0379-46CD-9472-5327785B8948}"/>
              </a:ext>
            </a:extLst>
          </p:cNvPr>
          <p:cNvSpPr/>
          <p:nvPr/>
        </p:nvSpPr>
        <p:spPr>
          <a:xfrm>
            <a:off x="838200" y="681037"/>
            <a:ext cx="72771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Chain of Code</a:t>
            </a:r>
          </a:p>
          <a:p>
            <a:r>
              <a:rPr lang="en-US" sz="1600" dirty="0">
                <a:latin typeface="+mj-lt"/>
                <a:cs typeface="Arial" panose="020B0604020202020204" pitchFamily="34" charset="0"/>
              </a:rPr>
              <a:t>Reasoning with a Language Model Augmented Code Emulator</a:t>
            </a:r>
          </a:p>
        </p:txBody>
      </p:sp>
      <p:sp>
        <p:nvSpPr>
          <p:cNvPr id="7" name="Rectangle 6">
            <a:hlinkClick r:id="rId2"/>
            <a:extLst>
              <a:ext uri="{FF2B5EF4-FFF2-40B4-BE49-F238E27FC236}">
                <a16:creationId xmlns:a16="http://schemas.microsoft.com/office/drawing/2014/main" id="{3A63BBDF-9D0E-4CBF-951D-DC2234FA7541}"/>
              </a:ext>
            </a:extLst>
          </p:cNvPr>
          <p:cNvSpPr/>
          <p:nvPr/>
        </p:nvSpPr>
        <p:spPr>
          <a:xfrm>
            <a:off x="3798750" y="851537"/>
            <a:ext cx="60721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u="sng" dirty="0">
                <a:solidFill>
                  <a:srgbClr val="303030"/>
                </a:solidFill>
                <a:latin typeface="-apple-system"/>
                <a:hlinkClick r:id="rId3" action="ppaction://hlinkfile"/>
              </a:rPr>
              <a:t>Paper</a:t>
            </a:r>
            <a:endParaRPr lang="en-US" sz="1400" i="0" u="sng" dirty="0">
              <a:solidFill>
                <a:srgbClr val="303030"/>
              </a:solidFill>
              <a:effectLst/>
              <a:latin typeface="-apple-system"/>
            </a:endParaRPr>
          </a:p>
        </p:txBody>
      </p:sp>
      <p:sp>
        <p:nvSpPr>
          <p:cNvPr id="8" name="Rectangle 7">
            <a:hlinkClick r:id="rId4"/>
            <a:extLst>
              <a:ext uri="{FF2B5EF4-FFF2-40B4-BE49-F238E27FC236}">
                <a16:creationId xmlns:a16="http://schemas.microsoft.com/office/drawing/2014/main" id="{5FAD82B4-052D-4122-814E-2E609547C938}"/>
              </a:ext>
            </a:extLst>
          </p:cNvPr>
          <p:cNvSpPr/>
          <p:nvPr/>
        </p:nvSpPr>
        <p:spPr>
          <a:xfrm>
            <a:off x="4399116" y="851537"/>
            <a:ext cx="5597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u="sng" dirty="0">
                <a:solidFill>
                  <a:srgbClr val="303030"/>
                </a:solidFill>
                <a:latin typeface="-apple-system"/>
              </a:rPr>
              <a:t>Code</a:t>
            </a:r>
            <a:endParaRPr lang="en-US" sz="1400" i="0" u="sng" dirty="0">
              <a:solidFill>
                <a:srgbClr val="303030"/>
              </a:solidFill>
              <a:effectLst/>
              <a:latin typeface="-apple-system"/>
            </a:endParaRPr>
          </a:p>
        </p:txBody>
      </p:sp>
      <p:pic>
        <p:nvPicPr>
          <p:cNvPr id="9" name="Picture 10" descr="File:Google DeepMind logo.png - Wikimedia Commons">
            <a:extLst>
              <a:ext uri="{FF2B5EF4-FFF2-40B4-BE49-F238E27FC236}">
                <a16:creationId xmlns:a16="http://schemas.microsoft.com/office/drawing/2014/main" id="{D0938B8A-6039-4E1B-9C7C-02E7E80633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795" b="89522" l="3691" r="96604">
                        <a14:foregroundMark x1="10089" y1="50797" x2="10876" y2="57403"/>
                        <a14:foregroundMark x1="5364" y1="66970" x2="3740" y2="58314"/>
                        <a14:foregroundMark x1="14173" y1="64009" x2="15404" y2="64009"/>
                        <a14:foregroundMark x1="22195" y1="66059" x2="24016" y2="66059"/>
                        <a14:foregroundMark x1="28543" y1="66059" x2="31841" y2="66059"/>
                        <a14:foregroundMark x1="33661" y1="58314" x2="34055" y2="61276"/>
                        <a14:foregroundMark x1="36762" y1="50797" x2="36762" y2="61276"/>
                        <a14:foregroundMark x1="51083" y1="36446" x2="51722" y2="45103"/>
                        <a14:foregroundMark x1="53740" y1="51708" x2="53740" y2="58314"/>
                        <a14:foregroundMark x1="59892" y1="50797" x2="59892" y2="56492"/>
                        <a14:foregroundMark x1="66683" y1="48064" x2="66486" y2="55581"/>
                        <a14:foregroundMark x1="73671" y1="35535" x2="74902" y2="38497"/>
                        <a14:foregroundMark x1="82874" y1="32802" x2="82874" y2="32802"/>
                        <a14:foregroundMark x1="82874" y1="44191" x2="82874" y2="52620"/>
                        <a14:foregroundMark x1="85974" y1="45103" x2="85974" y2="51708"/>
                        <a14:foregroundMark x1="96211" y1="43280" x2="96604" y2="48975"/>
                        <a14:foregroundMark x1="34301" y1="33713" x2="34301" y2="39408"/>
                        <a14:backgroundMark x1="38189" y1="49886" x2="38189" y2="498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70"/>
          <a:stretch/>
        </p:blipFill>
        <p:spPr bwMode="auto">
          <a:xfrm>
            <a:off x="135152" y="47625"/>
            <a:ext cx="2262687" cy="501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A211C32-29BD-47FC-AFCE-67D7E2E6CC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24074" y="1943255"/>
            <a:ext cx="7573073" cy="423370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Arrow: Down 9">
            <a:hlinkClick r:id="rId8" action="ppaction://hlinksldjump"/>
            <a:extLst>
              <a:ext uri="{FF2B5EF4-FFF2-40B4-BE49-F238E27FC236}">
                <a16:creationId xmlns:a16="http://schemas.microsoft.com/office/drawing/2014/main" id="{501BECB3-C775-44B9-B535-559E4E144B09}"/>
              </a:ext>
            </a:extLst>
          </p:cNvPr>
          <p:cNvSpPr/>
          <p:nvPr/>
        </p:nvSpPr>
        <p:spPr>
          <a:xfrm flipV="1">
            <a:off x="11709949" y="6354989"/>
            <a:ext cx="381000" cy="328947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C585AE4-517A-4172-9B0A-3A3BED1ECDF6}"/>
              </a:ext>
            </a:extLst>
          </p:cNvPr>
          <p:cNvSpPr/>
          <p:nvPr/>
        </p:nvSpPr>
        <p:spPr>
          <a:xfrm>
            <a:off x="10950698" y="6410997"/>
            <a:ext cx="7729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Back:</a:t>
            </a:r>
            <a:endParaRPr lang="he-IL" dirty="0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9A811D83-EDEB-4CAC-8352-4EF0D6C581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4975076"/>
              </p:ext>
            </p:extLst>
          </p:nvPr>
        </p:nvGraphicFramePr>
        <p:xfrm>
          <a:off x="6160191" y="851537"/>
          <a:ext cx="1955109" cy="586716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315403">
                <a:tc gridSpan="3">
                  <a:txBody>
                    <a:bodyPr/>
                    <a:lstStyle/>
                    <a:p>
                      <a:pPr algn="l" rtl="0"/>
                      <a:endParaRPr lang="he-IL" sz="16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8692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rtl="1"/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Language</a:t>
                      </a:r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 b="1" dirty="0"/>
                        <a:t>Analysis</a:t>
                      </a:r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91937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542FD33-0379-46CD-9472-5327785B8948}"/>
              </a:ext>
            </a:extLst>
          </p:cNvPr>
          <p:cNvSpPr/>
          <p:nvPr/>
        </p:nvSpPr>
        <p:spPr>
          <a:xfrm>
            <a:off x="838200" y="681037"/>
            <a:ext cx="72771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Chain of Code</a:t>
            </a:r>
          </a:p>
          <a:p>
            <a:r>
              <a:rPr lang="en-US" sz="1600" dirty="0">
                <a:latin typeface="+mj-lt"/>
                <a:cs typeface="Arial" panose="020B0604020202020204" pitchFamily="34" charset="0"/>
              </a:rPr>
              <a:t>Reasoning with a Language Model Augmented Code Emulator</a:t>
            </a:r>
          </a:p>
        </p:txBody>
      </p:sp>
      <p:sp>
        <p:nvSpPr>
          <p:cNvPr id="7" name="Rectangle 6">
            <a:hlinkClick r:id="rId2"/>
            <a:extLst>
              <a:ext uri="{FF2B5EF4-FFF2-40B4-BE49-F238E27FC236}">
                <a16:creationId xmlns:a16="http://schemas.microsoft.com/office/drawing/2014/main" id="{3A63BBDF-9D0E-4CBF-951D-DC2234FA7541}"/>
              </a:ext>
            </a:extLst>
          </p:cNvPr>
          <p:cNvSpPr/>
          <p:nvPr/>
        </p:nvSpPr>
        <p:spPr>
          <a:xfrm>
            <a:off x="3798750" y="851537"/>
            <a:ext cx="60721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u="sng" dirty="0">
                <a:solidFill>
                  <a:srgbClr val="303030"/>
                </a:solidFill>
                <a:latin typeface="-apple-system"/>
                <a:hlinkClick r:id="rId3" action="ppaction://hlinkfile"/>
              </a:rPr>
              <a:t>Paper</a:t>
            </a:r>
            <a:endParaRPr lang="en-US" sz="1400" i="0" u="sng" dirty="0">
              <a:solidFill>
                <a:srgbClr val="303030"/>
              </a:solidFill>
              <a:effectLst/>
              <a:latin typeface="-apple-system"/>
            </a:endParaRPr>
          </a:p>
        </p:txBody>
      </p:sp>
      <p:sp>
        <p:nvSpPr>
          <p:cNvPr id="8" name="Rectangle 7">
            <a:hlinkClick r:id="rId4"/>
            <a:extLst>
              <a:ext uri="{FF2B5EF4-FFF2-40B4-BE49-F238E27FC236}">
                <a16:creationId xmlns:a16="http://schemas.microsoft.com/office/drawing/2014/main" id="{5FAD82B4-052D-4122-814E-2E609547C938}"/>
              </a:ext>
            </a:extLst>
          </p:cNvPr>
          <p:cNvSpPr/>
          <p:nvPr/>
        </p:nvSpPr>
        <p:spPr>
          <a:xfrm>
            <a:off x="4399116" y="851537"/>
            <a:ext cx="5597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u="sng" dirty="0">
                <a:solidFill>
                  <a:srgbClr val="303030"/>
                </a:solidFill>
                <a:latin typeface="-apple-system"/>
              </a:rPr>
              <a:t>Code</a:t>
            </a:r>
            <a:endParaRPr lang="en-US" sz="1400" i="0" u="sng" dirty="0">
              <a:solidFill>
                <a:srgbClr val="303030"/>
              </a:solidFill>
              <a:effectLst/>
              <a:latin typeface="-apple-system"/>
            </a:endParaRPr>
          </a:p>
        </p:txBody>
      </p:sp>
      <p:pic>
        <p:nvPicPr>
          <p:cNvPr id="9" name="Picture 10" descr="File:Google DeepMind logo.png - Wikimedia Commons">
            <a:extLst>
              <a:ext uri="{FF2B5EF4-FFF2-40B4-BE49-F238E27FC236}">
                <a16:creationId xmlns:a16="http://schemas.microsoft.com/office/drawing/2014/main" id="{D0938B8A-6039-4E1B-9C7C-02E7E80633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795" b="89522" l="3691" r="96604">
                        <a14:foregroundMark x1="10089" y1="50797" x2="10876" y2="57403"/>
                        <a14:foregroundMark x1="5364" y1="66970" x2="3740" y2="58314"/>
                        <a14:foregroundMark x1="14173" y1="64009" x2="15404" y2="64009"/>
                        <a14:foregroundMark x1="22195" y1="66059" x2="24016" y2="66059"/>
                        <a14:foregroundMark x1="28543" y1="66059" x2="31841" y2="66059"/>
                        <a14:foregroundMark x1="33661" y1="58314" x2="34055" y2="61276"/>
                        <a14:foregroundMark x1="36762" y1="50797" x2="36762" y2="61276"/>
                        <a14:foregroundMark x1="51083" y1="36446" x2="51722" y2="45103"/>
                        <a14:foregroundMark x1="53740" y1="51708" x2="53740" y2="58314"/>
                        <a14:foregroundMark x1="59892" y1="50797" x2="59892" y2="56492"/>
                        <a14:foregroundMark x1="66683" y1="48064" x2="66486" y2="55581"/>
                        <a14:foregroundMark x1="73671" y1="35535" x2="74902" y2="38497"/>
                        <a14:foregroundMark x1="82874" y1="32802" x2="82874" y2="32802"/>
                        <a14:foregroundMark x1="82874" y1="44191" x2="82874" y2="52620"/>
                        <a14:foregroundMark x1="85974" y1="45103" x2="85974" y2="51708"/>
                        <a14:foregroundMark x1="96211" y1="43280" x2="96604" y2="48975"/>
                        <a14:foregroundMark x1="34301" y1="33713" x2="34301" y2="39408"/>
                        <a14:backgroundMark x1="38189" y1="49886" x2="38189" y2="498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70"/>
          <a:stretch/>
        </p:blipFill>
        <p:spPr bwMode="auto">
          <a:xfrm>
            <a:off x="135152" y="47625"/>
            <a:ext cx="2262687" cy="501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A211C32-29BD-47FC-AFCE-67D7E2E6CC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24074" y="1943255"/>
            <a:ext cx="7573073" cy="423370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DFC728-DDA1-4502-A3B0-66493DA60EE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24074" y="1943256"/>
            <a:ext cx="7573073" cy="4233708"/>
          </a:xfrm>
          <a:prstGeom prst="rect">
            <a:avLst/>
          </a:prstGeom>
        </p:spPr>
      </p:pic>
      <p:sp>
        <p:nvSpPr>
          <p:cNvPr id="11" name="Arrow: Down 10">
            <a:hlinkClick r:id="rId9" action="ppaction://hlinksldjump"/>
            <a:extLst>
              <a:ext uri="{FF2B5EF4-FFF2-40B4-BE49-F238E27FC236}">
                <a16:creationId xmlns:a16="http://schemas.microsoft.com/office/drawing/2014/main" id="{3F4E931A-534D-4B26-8F05-5ABD50C646E1}"/>
              </a:ext>
            </a:extLst>
          </p:cNvPr>
          <p:cNvSpPr/>
          <p:nvPr/>
        </p:nvSpPr>
        <p:spPr>
          <a:xfrm flipV="1">
            <a:off x="11709949" y="6354989"/>
            <a:ext cx="381000" cy="328947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6EF8947-7ED9-4268-971A-D977ADD725B4}"/>
              </a:ext>
            </a:extLst>
          </p:cNvPr>
          <p:cNvSpPr/>
          <p:nvPr/>
        </p:nvSpPr>
        <p:spPr>
          <a:xfrm>
            <a:off x="10950698" y="6410997"/>
            <a:ext cx="7729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Back:</a:t>
            </a:r>
            <a:endParaRPr lang="he-IL" dirty="0"/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D7D4D3E3-6578-4004-A932-5C5DF05ADE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4975076"/>
              </p:ext>
            </p:extLst>
          </p:nvPr>
        </p:nvGraphicFramePr>
        <p:xfrm>
          <a:off x="6160191" y="851537"/>
          <a:ext cx="1955109" cy="586716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315403">
                <a:tc gridSpan="3">
                  <a:txBody>
                    <a:bodyPr/>
                    <a:lstStyle/>
                    <a:p>
                      <a:pPr algn="l" rtl="0"/>
                      <a:endParaRPr lang="he-IL" sz="16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8692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rtl="1"/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Language</a:t>
                      </a:r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 b="1" dirty="0"/>
                        <a:t>Analysis</a:t>
                      </a:r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43984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3E424BA5-F06B-4CC5-87AD-736BDE946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4916955"/>
              </p:ext>
            </p:extLst>
          </p:nvPr>
        </p:nvGraphicFramePr>
        <p:xfrm>
          <a:off x="-25069" y="2358965"/>
          <a:ext cx="2184541" cy="1325563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2184541">
                  <a:extLst>
                    <a:ext uri="{9D8B030D-6E8A-4147-A177-3AD203B41FA5}">
                      <a16:colId xmlns:a16="http://schemas.microsoft.com/office/drawing/2014/main" val="2724530973"/>
                    </a:ext>
                  </a:extLst>
                </a:gridCol>
              </a:tblGrid>
              <a:tr h="1325563">
                <a:tc>
                  <a:txBody>
                    <a:bodyPr/>
                    <a:lstStyle/>
                    <a:p>
                      <a:pPr algn="ctr" rtl="0"/>
                      <a:r>
                        <a:rPr lang="en-US" sz="2000" u="none" dirty="0"/>
                        <a:t>Problem:</a:t>
                      </a:r>
                    </a:p>
                    <a:p>
                      <a:pPr marL="228600" marR="0" lvl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arenBoth"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Enhancing generalization</a:t>
                      </a:r>
                      <a:endParaRPr lang="he-IL" sz="1200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  <a:p>
                      <a:pPr marL="228600" indent="-228600" algn="l" rtl="0">
                        <a:buAutoNum type="arabicParenBoth"/>
                      </a:pPr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Predicting OOD performance using ID measurements</a:t>
                      </a:r>
                      <a:r>
                        <a:rPr lang="en-US" sz="1200" dirty="0"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6504377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C2379544-3C7E-4221-80E6-0B336961FE63}"/>
              </a:ext>
            </a:extLst>
          </p:cNvPr>
          <p:cNvSpPr/>
          <p:nvPr/>
        </p:nvSpPr>
        <p:spPr>
          <a:xfrm>
            <a:off x="6788998" y="3079511"/>
            <a:ext cx="552682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Adopting soft labels can regulate training -&gt; </a:t>
            </a:r>
          </a:p>
          <a:p>
            <a:r>
              <a:rPr lang="en-US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Generalize better to OOD.</a:t>
            </a:r>
            <a:endParaRPr lang="he-IL" dirty="0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4" name="Arrow: Down 3">
            <a:hlinkClick r:id="rId2" action="ppaction://hlinksldjump"/>
            <a:extLst>
              <a:ext uri="{FF2B5EF4-FFF2-40B4-BE49-F238E27FC236}">
                <a16:creationId xmlns:a16="http://schemas.microsoft.com/office/drawing/2014/main" id="{C937288A-117D-4CB3-B770-4F6A26B8CE1A}"/>
              </a:ext>
            </a:extLst>
          </p:cNvPr>
          <p:cNvSpPr/>
          <p:nvPr/>
        </p:nvSpPr>
        <p:spPr>
          <a:xfrm>
            <a:off x="11709949" y="6431189"/>
            <a:ext cx="381000" cy="328947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AC0658B-951B-4019-A9DB-8B30795199F3}"/>
              </a:ext>
            </a:extLst>
          </p:cNvPr>
          <p:cNvSpPr/>
          <p:nvPr/>
        </p:nvSpPr>
        <p:spPr>
          <a:xfrm>
            <a:off x="10950698" y="6410997"/>
            <a:ext cx="8210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More:</a:t>
            </a:r>
            <a:endParaRPr lang="he-IL" dirty="0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CED6C683-A1BF-4934-8477-9BD8E606EEA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600" t="11555"/>
          <a:stretch/>
        </p:blipFill>
        <p:spPr>
          <a:xfrm>
            <a:off x="2329639" y="3866926"/>
            <a:ext cx="3227423" cy="27406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B1FC6788-6C4C-420C-B641-B11E9C38908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3305" t="25435" r="189" b="13909"/>
          <a:stretch/>
        </p:blipFill>
        <p:spPr>
          <a:xfrm>
            <a:off x="8265332" y="4294596"/>
            <a:ext cx="1759789" cy="210185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9D5BE099-DDC5-4A3B-BC74-FFE05FBB2DD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644" b="34206"/>
          <a:stretch/>
        </p:blipFill>
        <p:spPr>
          <a:xfrm>
            <a:off x="2100536" y="2129761"/>
            <a:ext cx="4419312" cy="155476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73604EAA-E978-4E90-8C06-5F0D30E7E1A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35034"/>
          <a:stretch/>
        </p:blipFill>
        <p:spPr>
          <a:xfrm>
            <a:off x="7032483" y="1259951"/>
            <a:ext cx="4328744" cy="1599286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DCBE4EE-1016-43EE-95E8-E3EDD6BD594D}"/>
              </a:ext>
            </a:extLst>
          </p:cNvPr>
          <p:cNvSpPr/>
          <p:nvPr/>
        </p:nvSpPr>
        <p:spPr>
          <a:xfrm>
            <a:off x="7467891" y="829302"/>
            <a:ext cx="31213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8600" lvl="0" indent="-228600">
              <a:buFontTx/>
              <a:buAutoNum type="arabicParenBoth"/>
              <a:defRPr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Enhancing generalization</a:t>
            </a:r>
            <a:endParaRPr lang="he-IL" dirty="0">
              <a:latin typeface="Arial" panose="020B06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42A93C9-4FB0-403B-85A2-FCFDDFBEC557}"/>
              </a:ext>
            </a:extLst>
          </p:cNvPr>
          <p:cNvSpPr/>
          <p:nvPr/>
        </p:nvSpPr>
        <p:spPr>
          <a:xfrm>
            <a:off x="7467891" y="3931027"/>
            <a:ext cx="35702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(2) Predicting OOD performance </a:t>
            </a:r>
            <a:endParaRPr lang="he-IL" dirty="0"/>
          </a:p>
        </p:txBody>
      </p:sp>
      <p:graphicFrame>
        <p:nvGraphicFramePr>
          <p:cNvPr id="51" name="Table 50">
            <a:extLst>
              <a:ext uri="{FF2B5EF4-FFF2-40B4-BE49-F238E27FC236}">
                <a16:creationId xmlns:a16="http://schemas.microsoft.com/office/drawing/2014/main" id="{494F46A7-D99E-48BD-B361-F64C9F0B84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1554521"/>
              </p:ext>
            </p:extLst>
          </p:nvPr>
        </p:nvGraphicFramePr>
        <p:xfrm>
          <a:off x="118966" y="4881035"/>
          <a:ext cx="1896470" cy="1325563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1896470">
                  <a:extLst>
                    <a:ext uri="{9D8B030D-6E8A-4147-A177-3AD203B41FA5}">
                      <a16:colId xmlns:a16="http://schemas.microsoft.com/office/drawing/2014/main" val="2724530973"/>
                    </a:ext>
                  </a:extLst>
                </a:gridCol>
              </a:tblGrid>
              <a:tr h="1325563">
                <a:tc>
                  <a:txBody>
                    <a:bodyPr/>
                    <a:lstStyle/>
                    <a:p>
                      <a:pPr algn="ctr" rtl="1"/>
                      <a:r>
                        <a:rPr lang="en-US" sz="2000" dirty="0"/>
                        <a:t>Solution:</a:t>
                      </a:r>
                    </a:p>
                    <a:p>
                      <a:pPr algn="ctr" rtl="1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Lowest Common Ancestor (LCA)</a:t>
                      </a:r>
                      <a:endParaRPr lang="he-IL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6504377"/>
                  </a:ext>
                </a:extLst>
              </a:tr>
            </a:tbl>
          </a:graphicData>
        </a:graphic>
      </p:graphicFrame>
      <p:sp>
        <p:nvSpPr>
          <p:cNvPr id="52" name="Rectangle 51">
            <a:extLst>
              <a:ext uri="{FF2B5EF4-FFF2-40B4-BE49-F238E27FC236}">
                <a16:creationId xmlns:a16="http://schemas.microsoft.com/office/drawing/2014/main" id="{7C93194D-B131-4942-8B22-767BAF4595D5}"/>
              </a:ext>
            </a:extLst>
          </p:cNvPr>
          <p:cNvSpPr/>
          <p:nvPr/>
        </p:nvSpPr>
        <p:spPr>
          <a:xfrm>
            <a:off x="838200" y="681037"/>
            <a:ext cx="6194283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LCA</a:t>
            </a:r>
            <a:r>
              <a:rPr lang="en-US" sz="32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</a:p>
          <a:p>
            <a:r>
              <a:rPr lang="en-US" dirty="0"/>
              <a:t>Benchmarking Out-of-Distribution Generalization with Class Taxonomies</a:t>
            </a:r>
            <a:endParaRPr lang="he-IL" sz="1200" dirty="0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53" name="Rectangle 52">
            <a:hlinkClick r:id="rId7"/>
            <a:extLst>
              <a:ext uri="{FF2B5EF4-FFF2-40B4-BE49-F238E27FC236}">
                <a16:creationId xmlns:a16="http://schemas.microsoft.com/office/drawing/2014/main" id="{C9893933-4719-4EF1-A73F-123685F19AE7}"/>
              </a:ext>
            </a:extLst>
          </p:cNvPr>
          <p:cNvSpPr/>
          <p:nvPr/>
        </p:nvSpPr>
        <p:spPr>
          <a:xfrm>
            <a:off x="1776274" y="841015"/>
            <a:ext cx="70022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u="sng" dirty="0">
                <a:solidFill>
                  <a:srgbClr val="303030"/>
                </a:solidFill>
                <a:latin typeface="-apple-system"/>
                <a:hlinkClick r:id="rId8" action="ppaction://hlinkfile"/>
              </a:rPr>
              <a:t>Paper</a:t>
            </a:r>
            <a:endParaRPr lang="en-US" sz="1400" i="0" u="sng" dirty="0">
              <a:solidFill>
                <a:srgbClr val="303030"/>
              </a:solidFill>
              <a:effectLst/>
              <a:latin typeface="-apple-system"/>
            </a:endParaRPr>
          </a:p>
        </p:txBody>
      </p:sp>
      <p:sp>
        <p:nvSpPr>
          <p:cNvPr id="54" name="Rectangle 53">
            <a:hlinkClick r:id="rId9"/>
            <a:extLst>
              <a:ext uri="{FF2B5EF4-FFF2-40B4-BE49-F238E27FC236}">
                <a16:creationId xmlns:a16="http://schemas.microsoft.com/office/drawing/2014/main" id="{9CE34177-028E-408A-873D-54040775DB2C}"/>
              </a:ext>
            </a:extLst>
          </p:cNvPr>
          <p:cNvSpPr/>
          <p:nvPr/>
        </p:nvSpPr>
        <p:spPr>
          <a:xfrm>
            <a:off x="2376641" y="841015"/>
            <a:ext cx="70022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u="sng" dirty="0">
                <a:solidFill>
                  <a:srgbClr val="303030"/>
                </a:solidFill>
                <a:latin typeface="-apple-system"/>
                <a:hlinkClick r:id="rId10" action="ppaction://hlinkfile"/>
              </a:rPr>
              <a:t>Code</a:t>
            </a:r>
            <a:endParaRPr lang="en-US" sz="1400" i="0" u="sng" dirty="0">
              <a:solidFill>
                <a:srgbClr val="303030"/>
              </a:solidFill>
              <a:effectLst/>
              <a:latin typeface="-apple-system"/>
            </a:endParaRP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9884E91C-DEEF-42AB-9F12-F244E7329DC9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harpenSoften amount="100000"/>
                    </a14:imgEffect>
                    <a14:imgEffect>
                      <a14:brightnessContrast contrast="34000"/>
                    </a14:imgEffect>
                  </a14:imgLayer>
                </a14:imgProps>
              </a:ext>
            </a:extLst>
          </a:blip>
          <a:srcRect l="8024" t="10061" r="11124" b="8818"/>
          <a:stretch/>
        </p:blipFill>
        <p:spPr>
          <a:xfrm>
            <a:off x="165100" y="153682"/>
            <a:ext cx="572944" cy="662824"/>
          </a:xfrm>
          <a:prstGeom prst="ellipse">
            <a:avLst/>
          </a:prstGeom>
        </p:spPr>
      </p:pic>
      <p:graphicFrame>
        <p:nvGraphicFramePr>
          <p:cNvPr id="56" name="Table 55">
            <a:extLst>
              <a:ext uri="{FF2B5EF4-FFF2-40B4-BE49-F238E27FC236}">
                <a16:creationId xmlns:a16="http://schemas.microsoft.com/office/drawing/2014/main" id="{3B91DFBD-D563-424F-9A82-617D083D0E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2859279"/>
              </p:ext>
            </p:extLst>
          </p:nvPr>
        </p:nvGraphicFramePr>
        <p:xfrm>
          <a:off x="3076866" y="498639"/>
          <a:ext cx="1955109" cy="586716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315403">
                <a:tc gridSpan="3">
                  <a:txBody>
                    <a:bodyPr/>
                    <a:lstStyle/>
                    <a:p>
                      <a:pPr algn="l" rtl="0"/>
                      <a:endParaRPr lang="he-IL" sz="16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8692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marL="0" marR="0" lvl="0" indent="0" algn="l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dirty="0"/>
                        <a:t>Classif</a:t>
                      </a:r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819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800" b="1" dirty="0"/>
                        <a:t>Optim</a:t>
                      </a:r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1F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ODD</a:t>
                      </a:r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D9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</a:tbl>
          </a:graphicData>
        </a:graphic>
      </p:graphicFrame>
      <p:sp>
        <p:nvSpPr>
          <p:cNvPr id="18" name="Rectangle 17">
            <a:extLst>
              <a:ext uri="{FF2B5EF4-FFF2-40B4-BE49-F238E27FC236}">
                <a16:creationId xmlns:a16="http://schemas.microsoft.com/office/drawing/2014/main" id="{20A79A49-3F2A-430F-8466-E24F8F8CB187}"/>
              </a:ext>
            </a:extLst>
          </p:cNvPr>
          <p:cNvSpPr/>
          <p:nvPr/>
        </p:nvSpPr>
        <p:spPr>
          <a:xfrm>
            <a:off x="8923711" y="6415986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index:</a:t>
            </a:r>
            <a:endParaRPr lang="he-IL" dirty="0"/>
          </a:p>
        </p:txBody>
      </p:sp>
      <p:sp>
        <p:nvSpPr>
          <p:cNvPr id="19" name="Arrow: Down 18">
            <a:hlinkClick r:id="rId13" action="ppaction://hlinksldjump"/>
            <a:extLst>
              <a:ext uri="{FF2B5EF4-FFF2-40B4-BE49-F238E27FC236}">
                <a16:creationId xmlns:a16="http://schemas.microsoft.com/office/drawing/2014/main" id="{F6341AE4-5017-4774-BA9B-3C9745BE06C3}"/>
              </a:ext>
            </a:extLst>
          </p:cNvPr>
          <p:cNvSpPr/>
          <p:nvPr/>
        </p:nvSpPr>
        <p:spPr>
          <a:xfrm flipV="1">
            <a:off x="9807286" y="6431189"/>
            <a:ext cx="381000" cy="328947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274917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1" grpId="0"/>
      <p:bldP spid="14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542FD33-0379-46CD-9472-5327785B8948}"/>
              </a:ext>
            </a:extLst>
          </p:cNvPr>
          <p:cNvSpPr/>
          <p:nvPr/>
        </p:nvSpPr>
        <p:spPr>
          <a:xfrm>
            <a:off x="838200" y="681037"/>
            <a:ext cx="72771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Chain of Code</a:t>
            </a:r>
          </a:p>
          <a:p>
            <a:r>
              <a:rPr lang="en-US" sz="1600" dirty="0">
                <a:latin typeface="+mj-lt"/>
                <a:cs typeface="Arial" panose="020B0604020202020204" pitchFamily="34" charset="0"/>
              </a:rPr>
              <a:t>Reasoning with a Language Model Augmented Code Emulator</a:t>
            </a:r>
          </a:p>
        </p:txBody>
      </p:sp>
      <p:sp>
        <p:nvSpPr>
          <p:cNvPr id="7" name="Rectangle 6">
            <a:hlinkClick r:id="rId2"/>
            <a:extLst>
              <a:ext uri="{FF2B5EF4-FFF2-40B4-BE49-F238E27FC236}">
                <a16:creationId xmlns:a16="http://schemas.microsoft.com/office/drawing/2014/main" id="{3A63BBDF-9D0E-4CBF-951D-DC2234FA7541}"/>
              </a:ext>
            </a:extLst>
          </p:cNvPr>
          <p:cNvSpPr/>
          <p:nvPr/>
        </p:nvSpPr>
        <p:spPr>
          <a:xfrm>
            <a:off x="3798750" y="851537"/>
            <a:ext cx="60721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u="sng" dirty="0">
                <a:solidFill>
                  <a:srgbClr val="303030"/>
                </a:solidFill>
                <a:latin typeface="-apple-system"/>
                <a:hlinkClick r:id="rId3" action="ppaction://hlinkfile"/>
              </a:rPr>
              <a:t>Paper</a:t>
            </a:r>
            <a:endParaRPr lang="en-US" sz="1400" i="0" u="sng" dirty="0">
              <a:solidFill>
                <a:srgbClr val="303030"/>
              </a:solidFill>
              <a:effectLst/>
              <a:latin typeface="-apple-system"/>
            </a:endParaRPr>
          </a:p>
        </p:txBody>
      </p:sp>
      <p:sp>
        <p:nvSpPr>
          <p:cNvPr id="8" name="Rectangle 7">
            <a:hlinkClick r:id="rId4"/>
            <a:extLst>
              <a:ext uri="{FF2B5EF4-FFF2-40B4-BE49-F238E27FC236}">
                <a16:creationId xmlns:a16="http://schemas.microsoft.com/office/drawing/2014/main" id="{5FAD82B4-052D-4122-814E-2E609547C938}"/>
              </a:ext>
            </a:extLst>
          </p:cNvPr>
          <p:cNvSpPr/>
          <p:nvPr/>
        </p:nvSpPr>
        <p:spPr>
          <a:xfrm>
            <a:off x="4399116" y="851537"/>
            <a:ext cx="5597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u="sng" dirty="0">
                <a:solidFill>
                  <a:srgbClr val="303030"/>
                </a:solidFill>
                <a:latin typeface="-apple-system"/>
              </a:rPr>
              <a:t>Code</a:t>
            </a:r>
            <a:endParaRPr lang="en-US" sz="1400" i="0" u="sng" dirty="0">
              <a:solidFill>
                <a:srgbClr val="303030"/>
              </a:solidFill>
              <a:effectLst/>
              <a:latin typeface="-apple-system"/>
            </a:endParaRPr>
          </a:p>
        </p:txBody>
      </p:sp>
      <p:pic>
        <p:nvPicPr>
          <p:cNvPr id="9" name="Picture 10" descr="File:Google DeepMind logo.png - Wikimedia Commons">
            <a:extLst>
              <a:ext uri="{FF2B5EF4-FFF2-40B4-BE49-F238E27FC236}">
                <a16:creationId xmlns:a16="http://schemas.microsoft.com/office/drawing/2014/main" id="{D0938B8A-6039-4E1B-9C7C-02E7E80633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795" b="89522" l="3691" r="96604">
                        <a14:foregroundMark x1="10089" y1="50797" x2="10876" y2="57403"/>
                        <a14:foregroundMark x1="5364" y1="66970" x2="3740" y2="58314"/>
                        <a14:foregroundMark x1="14173" y1="64009" x2="15404" y2="64009"/>
                        <a14:foregroundMark x1="22195" y1="66059" x2="24016" y2="66059"/>
                        <a14:foregroundMark x1="28543" y1="66059" x2="31841" y2="66059"/>
                        <a14:foregroundMark x1="33661" y1="58314" x2="34055" y2="61276"/>
                        <a14:foregroundMark x1="36762" y1="50797" x2="36762" y2="61276"/>
                        <a14:foregroundMark x1="51083" y1="36446" x2="51722" y2="45103"/>
                        <a14:foregroundMark x1="53740" y1="51708" x2="53740" y2="58314"/>
                        <a14:foregroundMark x1="59892" y1="50797" x2="59892" y2="56492"/>
                        <a14:foregroundMark x1="66683" y1="48064" x2="66486" y2="55581"/>
                        <a14:foregroundMark x1="73671" y1="35535" x2="74902" y2="38497"/>
                        <a14:foregroundMark x1="82874" y1="32802" x2="82874" y2="32802"/>
                        <a14:foregroundMark x1="82874" y1="44191" x2="82874" y2="52620"/>
                        <a14:foregroundMark x1="85974" y1="45103" x2="85974" y2="51708"/>
                        <a14:foregroundMark x1="96211" y1="43280" x2="96604" y2="48975"/>
                        <a14:foregroundMark x1="34301" y1="33713" x2="34301" y2="39408"/>
                        <a14:backgroundMark x1="38189" y1="49886" x2="38189" y2="498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70"/>
          <a:stretch/>
        </p:blipFill>
        <p:spPr bwMode="auto">
          <a:xfrm>
            <a:off x="135152" y="47625"/>
            <a:ext cx="2262687" cy="501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A211C32-29BD-47FC-AFCE-67D7E2E6CC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24074" y="1943255"/>
            <a:ext cx="7573073" cy="423370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DFC728-DDA1-4502-A3B0-66493DA60EE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24074" y="1943256"/>
            <a:ext cx="7573073" cy="423370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37A84A7-557A-4CF2-99E1-1E238029791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24073" y="1943254"/>
            <a:ext cx="7573073" cy="423370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4069756-3CB0-4895-AAC7-91595ECB2ACB}"/>
              </a:ext>
            </a:extLst>
          </p:cNvPr>
          <p:cNvSpPr/>
          <p:nvPr/>
        </p:nvSpPr>
        <p:spPr>
          <a:xfrm>
            <a:off x="2420046" y="3238500"/>
            <a:ext cx="6981129" cy="265747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BA67C63-1DF9-45F7-8544-213E50D36B38}"/>
              </a:ext>
            </a:extLst>
          </p:cNvPr>
          <p:cNvSpPr/>
          <p:nvPr/>
        </p:nvSpPr>
        <p:spPr>
          <a:xfrm>
            <a:off x="4958885" y="3390900"/>
            <a:ext cx="3156415" cy="2543175"/>
          </a:xfrm>
          <a:prstGeom prst="ellipse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4AFFD47-EC9C-4367-8DA6-48C470174589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40751" t="57591" r="41263" b="36559"/>
          <a:stretch/>
        </p:blipFill>
        <p:spPr>
          <a:xfrm>
            <a:off x="5136917" y="4581524"/>
            <a:ext cx="1362075" cy="2476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BFB09B0-4CF5-4F31-8782-C9380E363138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79557" t="57509" r="7875" b="34391"/>
          <a:stretch/>
        </p:blipFill>
        <p:spPr>
          <a:xfrm>
            <a:off x="7020622" y="4533899"/>
            <a:ext cx="951804" cy="342901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DD49F4A8-97B0-4187-955D-1FEDB48C7D0C}"/>
              </a:ext>
            </a:extLst>
          </p:cNvPr>
          <p:cNvSpPr/>
          <p:nvPr/>
        </p:nvSpPr>
        <p:spPr>
          <a:xfrm>
            <a:off x="3673010" y="3390900"/>
            <a:ext cx="3156415" cy="254317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023CE06-7BAC-4506-8A46-F4CA05D71196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4974" t="55934" r="78771" b="34841"/>
          <a:stretch/>
        </p:blipFill>
        <p:spPr>
          <a:xfrm>
            <a:off x="3727892" y="4486274"/>
            <a:ext cx="1230991" cy="390526"/>
          </a:xfrm>
          <a:prstGeom prst="rect">
            <a:avLst/>
          </a:prstGeom>
        </p:spPr>
      </p:pic>
      <p:sp>
        <p:nvSpPr>
          <p:cNvPr id="15" name="Arrow: Down 14">
            <a:hlinkClick r:id="rId10" action="ppaction://hlinksldjump"/>
            <a:extLst>
              <a:ext uri="{FF2B5EF4-FFF2-40B4-BE49-F238E27FC236}">
                <a16:creationId xmlns:a16="http://schemas.microsoft.com/office/drawing/2014/main" id="{60ADC349-C8E9-4539-AB16-10F6E5770D11}"/>
              </a:ext>
            </a:extLst>
          </p:cNvPr>
          <p:cNvSpPr/>
          <p:nvPr/>
        </p:nvSpPr>
        <p:spPr>
          <a:xfrm flipV="1">
            <a:off x="11709949" y="6354989"/>
            <a:ext cx="381000" cy="328947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E135BBF-75F7-4F20-8DE1-45DE2C80FB58}"/>
              </a:ext>
            </a:extLst>
          </p:cNvPr>
          <p:cNvSpPr/>
          <p:nvPr/>
        </p:nvSpPr>
        <p:spPr>
          <a:xfrm>
            <a:off x="10950698" y="6410997"/>
            <a:ext cx="7729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Back:</a:t>
            </a:r>
            <a:endParaRPr lang="he-IL" dirty="0"/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EB2FA805-3A89-4A78-8AE4-0456506893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4975076"/>
              </p:ext>
            </p:extLst>
          </p:nvPr>
        </p:nvGraphicFramePr>
        <p:xfrm>
          <a:off x="6160191" y="851537"/>
          <a:ext cx="1955109" cy="586716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315403">
                <a:tc gridSpan="3">
                  <a:txBody>
                    <a:bodyPr/>
                    <a:lstStyle/>
                    <a:p>
                      <a:pPr algn="l" rtl="0"/>
                      <a:endParaRPr lang="he-IL" sz="16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8692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rtl="1"/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Language</a:t>
                      </a:r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 b="1" dirty="0"/>
                        <a:t>Analysis</a:t>
                      </a:r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82927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542FD33-0379-46CD-9472-5327785B8948}"/>
              </a:ext>
            </a:extLst>
          </p:cNvPr>
          <p:cNvSpPr/>
          <p:nvPr/>
        </p:nvSpPr>
        <p:spPr>
          <a:xfrm>
            <a:off x="838200" y="681037"/>
            <a:ext cx="72771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Chain of Code</a:t>
            </a:r>
          </a:p>
          <a:p>
            <a:r>
              <a:rPr lang="en-US" sz="1600" dirty="0">
                <a:latin typeface="+mj-lt"/>
                <a:cs typeface="Arial" panose="020B0604020202020204" pitchFamily="34" charset="0"/>
              </a:rPr>
              <a:t>Reasoning with a Language Model Augmented Code Emulator</a:t>
            </a:r>
          </a:p>
        </p:txBody>
      </p:sp>
      <p:sp>
        <p:nvSpPr>
          <p:cNvPr id="7" name="Rectangle 6">
            <a:hlinkClick r:id="rId2"/>
            <a:extLst>
              <a:ext uri="{FF2B5EF4-FFF2-40B4-BE49-F238E27FC236}">
                <a16:creationId xmlns:a16="http://schemas.microsoft.com/office/drawing/2014/main" id="{3A63BBDF-9D0E-4CBF-951D-DC2234FA7541}"/>
              </a:ext>
            </a:extLst>
          </p:cNvPr>
          <p:cNvSpPr/>
          <p:nvPr/>
        </p:nvSpPr>
        <p:spPr>
          <a:xfrm>
            <a:off x="3798750" y="851537"/>
            <a:ext cx="60721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u="sng" dirty="0">
                <a:solidFill>
                  <a:srgbClr val="303030"/>
                </a:solidFill>
                <a:latin typeface="-apple-system"/>
                <a:hlinkClick r:id="rId3" action="ppaction://hlinkfile"/>
              </a:rPr>
              <a:t>Paper</a:t>
            </a:r>
            <a:endParaRPr lang="en-US" sz="1400" i="0" u="sng" dirty="0">
              <a:solidFill>
                <a:srgbClr val="303030"/>
              </a:solidFill>
              <a:effectLst/>
              <a:latin typeface="-apple-system"/>
            </a:endParaRPr>
          </a:p>
        </p:txBody>
      </p:sp>
      <p:sp>
        <p:nvSpPr>
          <p:cNvPr id="8" name="Rectangle 7">
            <a:hlinkClick r:id="rId4"/>
            <a:extLst>
              <a:ext uri="{FF2B5EF4-FFF2-40B4-BE49-F238E27FC236}">
                <a16:creationId xmlns:a16="http://schemas.microsoft.com/office/drawing/2014/main" id="{5FAD82B4-052D-4122-814E-2E609547C938}"/>
              </a:ext>
            </a:extLst>
          </p:cNvPr>
          <p:cNvSpPr/>
          <p:nvPr/>
        </p:nvSpPr>
        <p:spPr>
          <a:xfrm>
            <a:off x="4399116" y="851537"/>
            <a:ext cx="5597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u="sng" dirty="0">
                <a:solidFill>
                  <a:srgbClr val="303030"/>
                </a:solidFill>
                <a:latin typeface="-apple-system"/>
              </a:rPr>
              <a:t>Code</a:t>
            </a:r>
            <a:endParaRPr lang="en-US" sz="1400" i="0" u="sng" dirty="0">
              <a:solidFill>
                <a:srgbClr val="303030"/>
              </a:solidFill>
              <a:effectLst/>
              <a:latin typeface="-apple-system"/>
            </a:endParaRPr>
          </a:p>
        </p:txBody>
      </p:sp>
      <p:pic>
        <p:nvPicPr>
          <p:cNvPr id="9" name="Picture 10" descr="File:Google DeepMind logo.png - Wikimedia Commons">
            <a:extLst>
              <a:ext uri="{FF2B5EF4-FFF2-40B4-BE49-F238E27FC236}">
                <a16:creationId xmlns:a16="http://schemas.microsoft.com/office/drawing/2014/main" id="{D0938B8A-6039-4E1B-9C7C-02E7E80633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795" b="89522" l="3691" r="96604">
                        <a14:foregroundMark x1="10089" y1="50797" x2="10876" y2="57403"/>
                        <a14:foregroundMark x1="5364" y1="66970" x2="3740" y2="58314"/>
                        <a14:foregroundMark x1="14173" y1="64009" x2="15404" y2="64009"/>
                        <a14:foregroundMark x1="22195" y1="66059" x2="24016" y2="66059"/>
                        <a14:foregroundMark x1="28543" y1="66059" x2="31841" y2="66059"/>
                        <a14:foregroundMark x1="33661" y1="58314" x2="34055" y2="61276"/>
                        <a14:foregroundMark x1="36762" y1="50797" x2="36762" y2="61276"/>
                        <a14:foregroundMark x1="51083" y1="36446" x2="51722" y2="45103"/>
                        <a14:foregroundMark x1="53740" y1="51708" x2="53740" y2="58314"/>
                        <a14:foregroundMark x1="59892" y1="50797" x2="59892" y2="56492"/>
                        <a14:foregroundMark x1="66683" y1="48064" x2="66486" y2="55581"/>
                        <a14:foregroundMark x1="73671" y1="35535" x2="74902" y2="38497"/>
                        <a14:foregroundMark x1="82874" y1="32802" x2="82874" y2="32802"/>
                        <a14:foregroundMark x1="82874" y1="44191" x2="82874" y2="52620"/>
                        <a14:foregroundMark x1="85974" y1="45103" x2="85974" y2="51708"/>
                        <a14:foregroundMark x1="96211" y1="43280" x2="96604" y2="48975"/>
                        <a14:foregroundMark x1="34301" y1="33713" x2="34301" y2="39408"/>
                        <a14:backgroundMark x1="38189" y1="49886" x2="38189" y2="498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70"/>
          <a:stretch/>
        </p:blipFill>
        <p:spPr bwMode="auto">
          <a:xfrm>
            <a:off x="135152" y="47625"/>
            <a:ext cx="2262687" cy="501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A211C32-29BD-47FC-AFCE-67D7E2E6CC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24074" y="1943255"/>
            <a:ext cx="7573073" cy="423370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DFC728-DDA1-4502-A3B0-66493DA60EE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24074" y="1943256"/>
            <a:ext cx="7573073" cy="423370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37A84A7-557A-4CF2-99E1-1E238029791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24073" y="1943254"/>
            <a:ext cx="7573073" cy="423370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4069756-3CB0-4895-AAC7-91595ECB2ACB}"/>
              </a:ext>
            </a:extLst>
          </p:cNvPr>
          <p:cNvSpPr/>
          <p:nvPr/>
        </p:nvSpPr>
        <p:spPr>
          <a:xfrm>
            <a:off x="2420046" y="3238500"/>
            <a:ext cx="6981129" cy="265747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BA67C63-1DF9-45F7-8544-213E50D36B38}"/>
              </a:ext>
            </a:extLst>
          </p:cNvPr>
          <p:cNvSpPr/>
          <p:nvPr/>
        </p:nvSpPr>
        <p:spPr>
          <a:xfrm>
            <a:off x="4958885" y="3390900"/>
            <a:ext cx="3156415" cy="2543175"/>
          </a:xfrm>
          <a:prstGeom prst="ellipse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4AFFD47-EC9C-4367-8DA6-48C470174589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40751" t="57591" r="41263" b="36559"/>
          <a:stretch/>
        </p:blipFill>
        <p:spPr>
          <a:xfrm>
            <a:off x="5136917" y="4581524"/>
            <a:ext cx="1362075" cy="2476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BFB09B0-4CF5-4F31-8782-C9380E363138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79557" t="57509" r="7875" b="34391"/>
          <a:stretch/>
        </p:blipFill>
        <p:spPr>
          <a:xfrm>
            <a:off x="7020622" y="4533899"/>
            <a:ext cx="951804" cy="342901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DD49F4A8-97B0-4187-955D-1FEDB48C7D0C}"/>
              </a:ext>
            </a:extLst>
          </p:cNvPr>
          <p:cNvSpPr/>
          <p:nvPr/>
        </p:nvSpPr>
        <p:spPr>
          <a:xfrm>
            <a:off x="3673010" y="3390900"/>
            <a:ext cx="3156415" cy="254317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023CE06-7BAC-4506-8A46-F4CA05D71196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4974" t="55934" r="78771" b="34841"/>
          <a:stretch/>
        </p:blipFill>
        <p:spPr>
          <a:xfrm>
            <a:off x="3727892" y="4486274"/>
            <a:ext cx="1230991" cy="39052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2A15B36-AE34-49DE-9756-7006A556E02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24071" y="1943252"/>
            <a:ext cx="7573073" cy="4227164"/>
          </a:xfrm>
          <a:prstGeom prst="rect">
            <a:avLst/>
          </a:prstGeom>
        </p:spPr>
      </p:pic>
      <p:sp>
        <p:nvSpPr>
          <p:cNvPr id="16" name="Arrow: Down 15">
            <a:hlinkClick r:id="rId11" action="ppaction://hlinksldjump"/>
            <a:extLst>
              <a:ext uri="{FF2B5EF4-FFF2-40B4-BE49-F238E27FC236}">
                <a16:creationId xmlns:a16="http://schemas.microsoft.com/office/drawing/2014/main" id="{1CAF18AB-68DB-40C9-80A6-43E6BC4CEBAA}"/>
              </a:ext>
            </a:extLst>
          </p:cNvPr>
          <p:cNvSpPr/>
          <p:nvPr/>
        </p:nvSpPr>
        <p:spPr>
          <a:xfrm flipV="1">
            <a:off x="11709949" y="6354989"/>
            <a:ext cx="381000" cy="328947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1ACF21E-C7B3-459B-B4F5-9116E1840F9C}"/>
              </a:ext>
            </a:extLst>
          </p:cNvPr>
          <p:cNvSpPr/>
          <p:nvPr/>
        </p:nvSpPr>
        <p:spPr>
          <a:xfrm>
            <a:off x="10950698" y="6410997"/>
            <a:ext cx="7729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Back:</a:t>
            </a:r>
            <a:endParaRPr lang="he-IL" dirty="0"/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831F97BA-305C-44D5-AF22-B7890D5A73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4975076"/>
              </p:ext>
            </p:extLst>
          </p:nvPr>
        </p:nvGraphicFramePr>
        <p:xfrm>
          <a:off x="6160191" y="851537"/>
          <a:ext cx="1955109" cy="586716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315403">
                <a:tc gridSpan="3">
                  <a:txBody>
                    <a:bodyPr/>
                    <a:lstStyle/>
                    <a:p>
                      <a:pPr algn="l" rtl="0"/>
                      <a:endParaRPr lang="he-IL" sz="16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8692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rtl="1"/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Language</a:t>
                      </a:r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 b="1" dirty="0"/>
                        <a:t>Analysis</a:t>
                      </a:r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58317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9375D29-A8A3-4AE8-A3EB-2B1A2BA88C4D}"/>
              </a:ext>
            </a:extLst>
          </p:cNvPr>
          <p:cNvGraphicFramePr>
            <a:graphicFrameLocks noGrp="1"/>
          </p:cNvGraphicFramePr>
          <p:nvPr/>
        </p:nvGraphicFramePr>
        <p:xfrm>
          <a:off x="347197" y="3142116"/>
          <a:ext cx="1404000" cy="2438400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1404000">
                  <a:extLst>
                    <a:ext uri="{9D8B030D-6E8A-4147-A177-3AD203B41FA5}">
                      <a16:colId xmlns:a16="http://schemas.microsoft.com/office/drawing/2014/main" val="323277271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rtl="0"/>
                      <a:r>
                        <a:rPr lang="en-US" sz="1400" dirty="0"/>
                        <a:t>Transformers</a:t>
                      </a:r>
                      <a:endParaRPr lang="he-IL" sz="1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66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86379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/>
                      <a:r>
                        <a:rPr lang="en-US" sz="1400" dirty="0"/>
                        <a:t>Implementation</a:t>
                      </a:r>
                      <a:endParaRPr lang="he-IL" sz="1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076625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/>
                      <a:r>
                        <a:rPr lang="en-US" sz="1400" dirty="0"/>
                        <a:t>Vision, Language</a:t>
                      </a:r>
                      <a:endParaRPr lang="he-IL" sz="1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41885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OOD</a:t>
                      </a:r>
                      <a:endParaRPr lang="he-IL" sz="1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D9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33175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/>
                      <a:r>
                        <a:rPr lang="en-US" sz="1400"/>
                        <a:t>Analysis</a:t>
                      </a:r>
                      <a:endParaRPr lang="he-IL" sz="1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769305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/>
                      <a:r>
                        <a:rPr lang="en-US" sz="1400" dirty="0"/>
                        <a:t>Optimization</a:t>
                      </a:r>
                      <a:endParaRPr lang="he-IL" sz="1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1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21733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Classification</a:t>
                      </a:r>
                      <a:endParaRPr lang="he-IL" sz="1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81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60953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Encryption</a:t>
                      </a:r>
                      <a:endParaRPr lang="he-IL" sz="1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3AC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3428786"/>
                  </a:ext>
                </a:extLst>
              </a:tr>
            </a:tbl>
          </a:graphicData>
        </a:graphic>
      </p:graphicFrame>
      <p:sp>
        <p:nvSpPr>
          <p:cNvPr id="5" name="Freeform: Shape 4">
            <a:extLst>
              <a:ext uri="{FF2B5EF4-FFF2-40B4-BE49-F238E27FC236}">
                <a16:creationId xmlns:a16="http://schemas.microsoft.com/office/drawing/2014/main" id="{0E79257B-E6BF-4590-A537-C56E3E865400}"/>
              </a:ext>
            </a:extLst>
          </p:cNvPr>
          <p:cNvSpPr/>
          <p:nvPr/>
        </p:nvSpPr>
        <p:spPr>
          <a:xfrm>
            <a:off x="347197" y="3142115"/>
            <a:ext cx="1404000" cy="2438401"/>
          </a:xfrm>
          <a:custGeom>
            <a:avLst/>
            <a:gdLst>
              <a:gd name="connsiteX0" fmla="*/ 0 w 1404000"/>
              <a:gd name="connsiteY0" fmla="*/ 0 h 2438401"/>
              <a:gd name="connsiteX1" fmla="*/ 1404000 w 1404000"/>
              <a:gd name="connsiteY1" fmla="*/ 0 h 2438401"/>
              <a:gd name="connsiteX2" fmla="*/ 1404000 w 1404000"/>
              <a:gd name="connsiteY2" fmla="*/ 2438401 h 2438401"/>
              <a:gd name="connsiteX3" fmla="*/ 1149889 w 1404000"/>
              <a:gd name="connsiteY3" fmla="*/ 2438401 h 2438401"/>
              <a:gd name="connsiteX4" fmla="*/ 1233790 w 1404000"/>
              <a:gd name="connsiteY4" fmla="*/ 2421462 h 2438401"/>
              <a:gd name="connsiteX5" fmla="*/ 1365445 w 1404000"/>
              <a:gd name="connsiteY5" fmla="*/ 2222841 h 2438401"/>
              <a:gd name="connsiteX6" fmla="*/ 1365445 w 1404000"/>
              <a:gd name="connsiteY6" fmla="*/ 215563 h 2438401"/>
              <a:gd name="connsiteX7" fmla="*/ 1149884 w 1404000"/>
              <a:gd name="connsiteY7" fmla="*/ 2 h 2438401"/>
              <a:gd name="connsiteX8" fmla="*/ 287666 w 1404000"/>
              <a:gd name="connsiteY8" fmla="*/ 2 h 2438401"/>
              <a:gd name="connsiteX9" fmla="*/ 72105 w 1404000"/>
              <a:gd name="connsiteY9" fmla="*/ 215563 h 2438401"/>
              <a:gd name="connsiteX10" fmla="*/ 72105 w 1404000"/>
              <a:gd name="connsiteY10" fmla="*/ 2222841 h 2438401"/>
              <a:gd name="connsiteX11" fmla="*/ 203760 w 1404000"/>
              <a:gd name="connsiteY11" fmla="*/ 2421462 h 2438401"/>
              <a:gd name="connsiteX12" fmla="*/ 287661 w 1404000"/>
              <a:gd name="connsiteY12" fmla="*/ 2438401 h 2438401"/>
              <a:gd name="connsiteX13" fmla="*/ 0 w 1404000"/>
              <a:gd name="connsiteY13" fmla="*/ 2438401 h 2438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404000" h="2438401">
                <a:moveTo>
                  <a:pt x="0" y="0"/>
                </a:moveTo>
                <a:lnTo>
                  <a:pt x="1404000" y="0"/>
                </a:lnTo>
                <a:lnTo>
                  <a:pt x="1404000" y="2438401"/>
                </a:lnTo>
                <a:lnTo>
                  <a:pt x="1149889" y="2438401"/>
                </a:lnTo>
                <a:lnTo>
                  <a:pt x="1233790" y="2421462"/>
                </a:lnTo>
                <a:cubicBezTo>
                  <a:pt x="1311158" y="2388738"/>
                  <a:pt x="1365445" y="2312130"/>
                  <a:pt x="1365445" y="2222841"/>
                </a:cubicBezTo>
                <a:lnTo>
                  <a:pt x="1365445" y="215563"/>
                </a:lnTo>
                <a:cubicBezTo>
                  <a:pt x="1365445" y="96512"/>
                  <a:pt x="1268935" y="2"/>
                  <a:pt x="1149884" y="2"/>
                </a:cubicBezTo>
                <a:lnTo>
                  <a:pt x="287666" y="2"/>
                </a:lnTo>
                <a:cubicBezTo>
                  <a:pt x="168615" y="2"/>
                  <a:pt x="72105" y="96512"/>
                  <a:pt x="72105" y="215563"/>
                </a:cubicBezTo>
                <a:lnTo>
                  <a:pt x="72105" y="2222841"/>
                </a:lnTo>
                <a:cubicBezTo>
                  <a:pt x="72105" y="2312130"/>
                  <a:pt x="126392" y="2388738"/>
                  <a:pt x="203760" y="2421462"/>
                </a:cubicBezTo>
                <a:lnTo>
                  <a:pt x="287661" y="2438401"/>
                </a:lnTo>
                <a:lnTo>
                  <a:pt x="0" y="243840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A9F62A6-EB19-4F98-9BF7-089CA8DBF4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latin typeface="Lucida Sans Unicode" panose="020B0602030504020204" pitchFamily="34" charset="0"/>
                <a:ea typeface="+mn-ea"/>
                <a:cs typeface="Lucida Sans Unicode" panose="020B0602030504020204" pitchFamily="34" charset="0"/>
              </a:rPr>
              <a:t>Relevant </a:t>
            </a:r>
            <a:r>
              <a:rPr lang="en-US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Papers:</a:t>
            </a:r>
            <a:endParaRPr lang="he-IL" dirty="0">
              <a:latin typeface="Lucida Sans Unicode" panose="020B0602030504020204" pitchFamily="34" charset="0"/>
              <a:ea typeface="+mn-ea"/>
              <a:cs typeface="Lucida Sans Unicode" panose="020B0602030504020204" pitchFamily="34" charset="0"/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837669A-71D0-4E70-BCCC-C60A9C973D15}"/>
              </a:ext>
            </a:extLst>
          </p:cNvPr>
          <p:cNvGraphicFramePr>
            <a:graphicFrameLocks noGrp="1"/>
          </p:cNvGraphicFramePr>
          <p:nvPr/>
        </p:nvGraphicFramePr>
        <p:xfrm>
          <a:off x="3560195" y="1872961"/>
          <a:ext cx="1955109" cy="617196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315403">
                <a:tc gridSpan="3">
                  <a:txBody>
                    <a:bodyPr/>
                    <a:lstStyle/>
                    <a:p>
                      <a:pPr algn="l" rtl="1"/>
                      <a:r>
                        <a:rPr lang="en-US" sz="1800" b="1" dirty="0"/>
                        <a:t>XRM</a:t>
                      </a:r>
                      <a:endParaRPr lang="he-IL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8692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rtl="1"/>
                      <a:endParaRPr lang="he-IL" sz="9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/>
                        <a:t>Optim</a:t>
                      </a:r>
                      <a:endParaRPr lang="he-IL" sz="9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1FE"/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900" b="1" dirty="0"/>
                        <a:t>OOD</a:t>
                      </a:r>
                      <a:endParaRPr lang="he-IL" sz="9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D9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DA80BADA-568D-485B-B837-03AFEAF9AFF8}"/>
              </a:ext>
            </a:extLst>
          </p:cNvPr>
          <p:cNvGraphicFramePr>
            <a:graphicFrameLocks noGrp="1"/>
          </p:cNvGraphicFramePr>
          <p:nvPr/>
        </p:nvGraphicFramePr>
        <p:xfrm>
          <a:off x="3560195" y="5297096"/>
          <a:ext cx="1955109" cy="566839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315403">
                <a:tc gridSpan="3">
                  <a:txBody>
                    <a:bodyPr/>
                    <a:lstStyle/>
                    <a:p>
                      <a:pPr algn="l" rtl="0"/>
                      <a:r>
                        <a:rPr lang="en-US" sz="1200" b="1" dirty="0"/>
                        <a:t>Test-Time Adaption</a:t>
                      </a:r>
                      <a:endParaRPr lang="he-IL" sz="12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8692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algn="l" rtl="1"/>
                      <a:r>
                        <a:rPr lang="en-US" sz="800" b="1" dirty="0"/>
                        <a:t>Optim</a:t>
                      </a:r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1FE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800" b="1" dirty="0"/>
                        <a:t>Transfor</a:t>
                      </a:r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Implement</a:t>
                      </a:r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5C761156-5674-4DCA-8354-2A17D5FDA1FE}"/>
              </a:ext>
            </a:extLst>
          </p:cNvPr>
          <p:cNvGraphicFramePr>
            <a:graphicFrameLocks noGrp="1"/>
          </p:cNvGraphicFramePr>
          <p:nvPr/>
        </p:nvGraphicFramePr>
        <p:xfrm>
          <a:off x="3560195" y="2707318"/>
          <a:ext cx="1955109" cy="566839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315403">
                <a:tc gridSpan="3">
                  <a:txBody>
                    <a:bodyPr/>
                    <a:lstStyle/>
                    <a:p>
                      <a:pPr algn="l" rtl="1"/>
                      <a:r>
                        <a:rPr lang="en-US" sz="1400" b="1" dirty="0"/>
                        <a:t>SamFormer</a:t>
                      </a:r>
                      <a:endParaRPr lang="he-IL" sz="14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8692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rtl="1"/>
                      <a:endParaRPr lang="he-IL" sz="9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1"/>
                      <a:r>
                        <a:rPr lang="en-US" sz="900" b="1" dirty="0"/>
                        <a:t>Optim</a:t>
                      </a:r>
                      <a:endParaRPr lang="he-IL" sz="9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1F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900" b="1" dirty="0"/>
                        <a:t>Transfor</a:t>
                      </a:r>
                      <a:endParaRPr lang="he-IL" sz="9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66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A19BB5B3-AD01-454F-AB78-D4B09610D8D1}"/>
              </a:ext>
            </a:extLst>
          </p:cNvPr>
          <p:cNvGraphicFramePr>
            <a:graphicFrameLocks noGrp="1"/>
          </p:cNvGraphicFramePr>
          <p:nvPr/>
        </p:nvGraphicFramePr>
        <p:xfrm>
          <a:off x="3560195" y="3596584"/>
          <a:ext cx="1955109" cy="586716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315403">
                <a:tc gridSpan="3">
                  <a:txBody>
                    <a:bodyPr/>
                    <a:lstStyle/>
                    <a:p>
                      <a:pPr algn="l" rtl="0"/>
                      <a:r>
                        <a:rPr lang="en-US" sz="1600" b="1" dirty="0"/>
                        <a:t>LCA Distance</a:t>
                      </a:r>
                      <a:endParaRPr lang="he-IL" sz="16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8692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marL="0" marR="0" lvl="0" indent="0" algn="l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dirty="0"/>
                        <a:t>Classif</a:t>
                      </a:r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819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800" b="1" dirty="0"/>
                        <a:t>Optim</a:t>
                      </a:r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1F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ODD</a:t>
                      </a:r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D9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9F28FEB0-5126-40B0-A681-3FF1B239F71D}"/>
              </a:ext>
            </a:extLst>
          </p:cNvPr>
          <p:cNvGraphicFramePr>
            <a:graphicFrameLocks noGrp="1"/>
          </p:cNvGraphicFramePr>
          <p:nvPr/>
        </p:nvGraphicFramePr>
        <p:xfrm>
          <a:off x="3560195" y="4505727"/>
          <a:ext cx="1955109" cy="566839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315403">
                <a:tc gridSpan="3">
                  <a:txBody>
                    <a:bodyPr/>
                    <a:lstStyle/>
                    <a:p>
                      <a:pPr algn="l" rtl="0"/>
                      <a:r>
                        <a:rPr lang="en-US" sz="1400" b="1" dirty="0"/>
                        <a:t>Neuro Visualizer</a:t>
                      </a:r>
                      <a:endParaRPr lang="he-IL" sz="14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8692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rtl="1"/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/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 b="1" dirty="0"/>
                        <a:t>Analysis</a:t>
                      </a:r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B9596509-61C8-41CD-8351-600DC5A795C9}"/>
              </a:ext>
            </a:extLst>
          </p:cNvPr>
          <p:cNvGraphicFramePr>
            <a:graphicFrameLocks noGrp="1"/>
          </p:cNvGraphicFramePr>
          <p:nvPr/>
        </p:nvGraphicFramePr>
        <p:xfrm>
          <a:off x="8267088" y="1872961"/>
          <a:ext cx="1955109" cy="586716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315403">
                <a:tc gridSpan="3">
                  <a:txBody>
                    <a:bodyPr/>
                    <a:lstStyle/>
                    <a:p>
                      <a:pPr algn="l" rtl="0"/>
                      <a:r>
                        <a:rPr lang="en-US" sz="1600" b="1" dirty="0"/>
                        <a:t>Chain of Code</a:t>
                      </a:r>
                      <a:endParaRPr lang="he-IL" sz="16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8692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rtl="1"/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Language</a:t>
                      </a:r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 b="1" dirty="0"/>
                        <a:t>Analysis</a:t>
                      </a:r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CB0BD3F1-FF7E-405E-AB37-99484A647A85}"/>
              </a:ext>
            </a:extLst>
          </p:cNvPr>
          <p:cNvGraphicFramePr>
            <a:graphicFrameLocks noGrp="1"/>
          </p:cNvGraphicFramePr>
          <p:nvPr/>
        </p:nvGraphicFramePr>
        <p:xfrm>
          <a:off x="8267088" y="5179043"/>
          <a:ext cx="1955109" cy="566839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315403">
                <a:tc gridSpan="3">
                  <a:txBody>
                    <a:bodyPr/>
                    <a:lstStyle/>
                    <a:p>
                      <a:pPr algn="l" rtl="0"/>
                      <a:r>
                        <a:rPr lang="en-US" sz="1200" b="1" dirty="0"/>
                        <a:t>Algebraic Structure</a:t>
                      </a:r>
                      <a:endParaRPr lang="he-IL" sz="12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8692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rtl="1"/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 b="1" dirty="0"/>
                        <a:t>Analysis</a:t>
                      </a:r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287BF88B-B0D4-48B3-9A9D-187418AF1889}"/>
              </a:ext>
            </a:extLst>
          </p:cNvPr>
          <p:cNvGraphicFramePr>
            <a:graphicFrameLocks noGrp="1"/>
          </p:cNvGraphicFramePr>
          <p:nvPr/>
        </p:nvGraphicFramePr>
        <p:xfrm>
          <a:off x="8267088" y="2709420"/>
          <a:ext cx="1955109" cy="586716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315403">
                <a:tc gridSpan="3">
                  <a:txBody>
                    <a:bodyPr/>
                    <a:lstStyle/>
                    <a:p>
                      <a:pPr algn="l" rtl="0"/>
                      <a:r>
                        <a:rPr lang="en-US" sz="1600" dirty="0"/>
                        <a:t>MagicLens</a:t>
                      </a:r>
                      <a:endParaRPr lang="he-IL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8692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rtl="1"/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Vison Lang</a:t>
                      </a:r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b="1" dirty="0"/>
                        <a:t>Analysis</a:t>
                      </a:r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</a:tbl>
          </a:graphicData>
        </a:graphic>
      </p:graphicFrame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49853BF4-67D2-46CA-AB1A-F7309A6780F2}"/>
              </a:ext>
            </a:extLst>
          </p:cNvPr>
          <p:cNvGraphicFramePr>
            <a:graphicFrameLocks noGrp="1"/>
          </p:cNvGraphicFramePr>
          <p:nvPr/>
        </p:nvGraphicFramePr>
        <p:xfrm>
          <a:off x="8267088" y="3545879"/>
          <a:ext cx="1955109" cy="566839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315403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Expand and cluster</a:t>
                      </a:r>
                      <a:endParaRPr lang="he-IL" sz="12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8692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rtl="1"/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implement</a:t>
                      </a:r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Encryption</a:t>
                      </a:r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3AC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</a:tbl>
          </a:graphicData>
        </a:graphic>
      </p:graphicFrame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0C5758C0-E726-44C7-B9E0-92465C93883E}"/>
              </a:ext>
            </a:extLst>
          </p:cNvPr>
          <p:cNvGraphicFramePr>
            <a:graphicFrameLocks noGrp="1"/>
          </p:cNvGraphicFramePr>
          <p:nvPr/>
        </p:nvGraphicFramePr>
        <p:xfrm>
          <a:off x="8267088" y="4362461"/>
          <a:ext cx="1955109" cy="566839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315403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/>
                        <a:t>Homomorphic encryption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8692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rtl="1"/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Transfor</a:t>
                      </a:r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Encryption</a:t>
                      </a:r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3AC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</a:tbl>
          </a:graphicData>
        </a:graphic>
      </p:graphicFrame>
      <p:pic>
        <p:nvPicPr>
          <p:cNvPr id="17" name="Picture 16">
            <a:extLst>
              <a:ext uri="{FF2B5EF4-FFF2-40B4-BE49-F238E27FC236}">
                <a16:creationId xmlns:a16="http://schemas.microsoft.com/office/drawing/2014/main" id="{44961FDB-B0F5-419B-9DE7-E7AC8A2C568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EFF7FF"/>
              </a:clrFrom>
              <a:clrTo>
                <a:srgbClr val="EFF7FF">
                  <a:alpha val="0"/>
                </a:srgbClr>
              </a:clrTo>
            </a:clrChange>
          </a:blip>
          <a:srcRect l="28500" t="-2609" b="8831"/>
          <a:stretch/>
        </p:blipFill>
        <p:spPr>
          <a:xfrm>
            <a:off x="4839152" y="2755429"/>
            <a:ext cx="720000" cy="227940"/>
          </a:xfrm>
          <a:prstGeom prst="rect">
            <a:avLst/>
          </a:prstGeom>
        </p:spPr>
      </p:pic>
      <p:pic>
        <p:nvPicPr>
          <p:cNvPr id="18" name="Picture 2" descr="Meta Research">
            <a:extLst>
              <a:ext uri="{FF2B5EF4-FFF2-40B4-BE49-F238E27FC236}">
                <a16:creationId xmlns:a16="http://schemas.microsoft.com/office/drawing/2014/main" id="{DA984095-ABF5-4D5B-B4B2-D08F87FDB4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93" t="23040" r="9547" b="23326"/>
          <a:stretch/>
        </p:blipFill>
        <p:spPr bwMode="auto">
          <a:xfrm>
            <a:off x="4839152" y="1930860"/>
            <a:ext cx="720000" cy="209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3018DCE-D2E3-4999-AB10-A736A8D7E78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100000"/>
                    </a14:imgEffect>
                    <a14:imgEffect>
                      <a14:brightnessContrast contrast="34000"/>
                    </a14:imgEffect>
                  </a14:imgLayer>
                </a14:imgProps>
              </a:ext>
            </a:extLst>
          </a:blip>
          <a:srcRect l="8024" t="10061" r="11124" b="8818"/>
          <a:stretch/>
        </p:blipFill>
        <p:spPr>
          <a:xfrm>
            <a:off x="5019152" y="3535438"/>
            <a:ext cx="360000" cy="354504"/>
          </a:xfrm>
          <a:prstGeom prst="ellipse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06D7929-0175-4081-A525-D164F6FDF330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69000"/>
                    </a14:imgEffect>
                    <a14:imgEffect>
                      <a14:brightnessContrast contrast="7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66105" y="4595367"/>
            <a:ext cx="720000" cy="163299"/>
          </a:xfrm>
          <a:prstGeom prst="rect">
            <a:avLst/>
          </a:prstGeom>
        </p:spPr>
      </p:pic>
      <p:pic>
        <p:nvPicPr>
          <p:cNvPr id="21" name="Picture 10" descr="File:Google DeepMind logo.png - Wikimedia Commons">
            <a:extLst>
              <a:ext uri="{FF2B5EF4-FFF2-40B4-BE49-F238E27FC236}">
                <a16:creationId xmlns:a16="http://schemas.microsoft.com/office/drawing/2014/main" id="{4922F691-E115-4302-9CE7-A30A5F45EC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795" b="89522" l="3691" r="96604">
                        <a14:foregroundMark x1="10089" y1="50797" x2="10876" y2="57403"/>
                        <a14:foregroundMark x1="5364" y1="66970" x2="3740" y2="58314"/>
                        <a14:foregroundMark x1="14173" y1="64009" x2="15404" y2="64009"/>
                        <a14:foregroundMark x1="22195" y1="66059" x2="24016" y2="66059"/>
                        <a14:foregroundMark x1="28543" y1="66059" x2="31841" y2="66059"/>
                        <a14:foregroundMark x1="33661" y1="58314" x2="34055" y2="61276"/>
                        <a14:foregroundMark x1="36762" y1="50797" x2="36762" y2="61276"/>
                        <a14:foregroundMark x1="51083" y1="36446" x2="51722" y2="45103"/>
                        <a14:foregroundMark x1="53740" y1="51708" x2="53740" y2="58314"/>
                        <a14:foregroundMark x1="59892" y1="50797" x2="59892" y2="56492"/>
                        <a14:foregroundMark x1="66683" y1="48064" x2="66486" y2="55581"/>
                        <a14:foregroundMark x1="73671" y1="35535" x2="74902" y2="38497"/>
                        <a14:foregroundMark x1="82874" y1="32802" x2="82874" y2="32802"/>
                        <a14:foregroundMark x1="82874" y1="44191" x2="82874" y2="52620"/>
                        <a14:foregroundMark x1="85974" y1="45103" x2="85974" y2="51708"/>
                        <a14:foregroundMark x1="96211" y1="43280" x2="96604" y2="48975"/>
                        <a14:foregroundMark x1="34301" y1="33713" x2="34301" y2="39408"/>
                        <a14:backgroundMark x1="38189" y1="49886" x2="38189" y2="498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70"/>
          <a:stretch/>
        </p:blipFill>
        <p:spPr bwMode="auto">
          <a:xfrm>
            <a:off x="9695699" y="1958974"/>
            <a:ext cx="720000" cy="159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076D80C-833F-45AE-82D0-80680B9115EC}"/>
              </a:ext>
            </a:extLst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contrast="57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66105" y="5264544"/>
            <a:ext cx="720000" cy="315971"/>
          </a:xfrm>
          <a:prstGeom prst="rect">
            <a:avLst/>
          </a:prstGeom>
        </p:spPr>
      </p:pic>
      <p:pic>
        <p:nvPicPr>
          <p:cNvPr id="23" name="Picture 10" descr="File:Google DeepMind logo.png - Wikimedia Commons">
            <a:extLst>
              <a:ext uri="{FF2B5EF4-FFF2-40B4-BE49-F238E27FC236}">
                <a16:creationId xmlns:a16="http://schemas.microsoft.com/office/drawing/2014/main" id="{21C5AE4C-1828-4800-ABE1-14F4AC02D9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795" b="89522" l="3691" r="96604">
                        <a14:foregroundMark x1="10089" y1="50797" x2="10876" y2="57403"/>
                        <a14:foregroundMark x1="5364" y1="66970" x2="3740" y2="58314"/>
                        <a14:foregroundMark x1="14173" y1="64009" x2="15404" y2="64009"/>
                        <a14:foregroundMark x1="22195" y1="66059" x2="24016" y2="66059"/>
                        <a14:foregroundMark x1="28543" y1="66059" x2="31841" y2="66059"/>
                        <a14:foregroundMark x1="33661" y1="58314" x2="34055" y2="61276"/>
                        <a14:foregroundMark x1="36762" y1="50797" x2="36762" y2="61276"/>
                        <a14:foregroundMark x1="51083" y1="36446" x2="51722" y2="45103"/>
                        <a14:foregroundMark x1="53740" y1="51708" x2="53740" y2="58314"/>
                        <a14:foregroundMark x1="59892" y1="50797" x2="59892" y2="56492"/>
                        <a14:foregroundMark x1="66683" y1="48064" x2="66486" y2="55581"/>
                        <a14:foregroundMark x1="73671" y1="35535" x2="74902" y2="38497"/>
                        <a14:foregroundMark x1="82874" y1="32802" x2="82874" y2="32802"/>
                        <a14:foregroundMark x1="82874" y1="44191" x2="82874" y2="52620"/>
                        <a14:foregroundMark x1="85974" y1="45103" x2="85974" y2="51708"/>
                        <a14:foregroundMark x1="96211" y1="43280" x2="96604" y2="48975"/>
                        <a14:foregroundMark x1="34301" y1="33713" x2="34301" y2="39408"/>
                        <a14:backgroundMark x1="38189" y1="49886" x2="38189" y2="498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70"/>
          <a:stretch/>
        </p:blipFill>
        <p:spPr bwMode="auto">
          <a:xfrm>
            <a:off x="9695699" y="2732851"/>
            <a:ext cx="720000" cy="159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451D0E7-10B2-4630-A800-749BE90466B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853413" y="3551553"/>
            <a:ext cx="404571" cy="144000"/>
          </a:xfrm>
          <a:prstGeom prst="rect">
            <a:avLst/>
          </a:prstGeom>
        </p:spPr>
      </p:pic>
      <p:pic>
        <p:nvPicPr>
          <p:cNvPr id="25" name="Picture 6" descr="IBM brand resources: accessing high-guality vector logo SVG, brand colors,  and more.">
            <a:extLst>
              <a:ext uri="{FF2B5EF4-FFF2-40B4-BE49-F238E27FC236}">
                <a16:creationId xmlns:a16="http://schemas.microsoft.com/office/drawing/2014/main" id="{4C3605B1-D39F-4D8C-9E9B-93B87DD18E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00" t="26754" r="9097" b="23173"/>
          <a:stretch/>
        </p:blipFill>
        <p:spPr bwMode="auto">
          <a:xfrm>
            <a:off x="9853413" y="4340350"/>
            <a:ext cx="325720" cy="1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BE8EBD3-8D6C-47F3-A342-E35A6DB4F77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696309" y="5205971"/>
            <a:ext cx="719390" cy="243861"/>
          </a:xfrm>
          <a:prstGeom prst="rect">
            <a:avLst/>
          </a:prstGeom>
        </p:spPr>
      </p:pic>
      <p:sp>
        <p:nvSpPr>
          <p:cNvPr id="27" name="Arrow: Down 26">
            <a:extLst>
              <a:ext uri="{FF2B5EF4-FFF2-40B4-BE49-F238E27FC236}">
                <a16:creationId xmlns:a16="http://schemas.microsoft.com/office/drawing/2014/main" id="{7AED5EA3-90EC-487B-AA90-CD0FE52900BC}"/>
              </a:ext>
            </a:extLst>
          </p:cNvPr>
          <p:cNvSpPr/>
          <p:nvPr/>
        </p:nvSpPr>
        <p:spPr>
          <a:xfrm flipV="1">
            <a:off x="2709000" y="2035433"/>
            <a:ext cx="535459" cy="3812188"/>
          </a:xfrm>
          <a:prstGeom prst="downArrow">
            <a:avLst/>
          </a:prstGeom>
          <a:gradFill>
            <a:gsLst>
              <a:gs pos="0">
                <a:srgbClr val="DAEFC3"/>
              </a:gs>
              <a:gs pos="100000">
                <a:srgbClr val="92D05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8" name="Arrow: Down 27">
            <a:extLst>
              <a:ext uri="{FF2B5EF4-FFF2-40B4-BE49-F238E27FC236}">
                <a16:creationId xmlns:a16="http://schemas.microsoft.com/office/drawing/2014/main" id="{B27BD699-7EDC-4180-B05B-45B73AEFA420}"/>
              </a:ext>
            </a:extLst>
          </p:cNvPr>
          <p:cNvSpPr/>
          <p:nvPr/>
        </p:nvSpPr>
        <p:spPr>
          <a:xfrm flipV="1">
            <a:off x="7362914" y="1933694"/>
            <a:ext cx="535459" cy="3812188"/>
          </a:xfrm>
          <a:prstGeom prst="downArrow">
            <a:avLst/>
          </a:prstGeom>
          <a:gradFill>
            <a:gsLst>
              <a:gs pos="0">
                <a:schemeClr val="bg1"/>
              </a:gs>
              <a:gs pos="100000">
                <a:srgbClr val="DAEFC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1C1E6212-27F0-4D67-9E24-99DA384F212E}"/>
              </a:ext>
            </a:extLst>
          </p:cNvPr>
          <p:cNvGraphicFramePr>
            <a:graphicFrameLocks noGrp="1"/>
          </p:cNvGraphicFramePr>
          <p:nvPr/>
        </p:nvGraphicFramePr>
        <p:xfrm>
          <a:off x="2315435" y="2369650"/>
          <a:ext cx="505254" cy="1325563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505254">
                  <a:extLst>
                    <a:ext uri="{9D8B030D-6E8A-4147-A177-3AD203B41FA5}">
                      <a16:colId xmlns:a16="http://schemas.microsoft.com/office/drawing/2014/main" val="2724530973"/>
                    </a:ext>
                  </a:extLst>
                </a:gridCol>
              </a:tblGrid>
              <a:tr h="1325563">
                <a:tc>
                  <a:txBody>
                    <a:bodyPr/>
                    <a:lstStyle/>
                    <a:p>
                      <a:pPr algn="r" rtl="1"/>
                      <a:r>
                        <a:rPr lang="en-US" sz="2000" dirty="0"/>
                        <a:t>Relevance</a:t>
                      </a:r>
                      <a:endParaRPr lang="he-IL" sz="2000" dirty="0"/>
                    </a:p>
                  </a:txBody>
                  <a:tcPr vert="vert270"/>
                </a:tc>
                <a:extLst>
                  <a:ext uri="{0D108BD9-81ED-4DB2-BD59-A6C34878D82A}">
                    <a16:rowId xmlns:a16="http://schemas.microsoft.com/office/drawing/2014/main" val="31065043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8041395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C7C015-C11A-4126-9CC8-805000148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Papers Relevant for Us</a:t>
            </a:r>
            <a:endParaRPr lang="he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BD3812-4D6C-49A1-ADEC-B413BB671E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XRM</a:t>
            </a:r>
          </a:p>
          <a:p>
            <a:r>
              <a:rPr lang="en-US" dirty="0"/>
              <a:t>SamFormer</a:t>
            </a:r>
          </a:p>
          <a:p>
            <a:r>
              <a:rPr lang="en-US" dirty="0"/>
              <a:t>LCA distance</a:t>
            </a:r>
          </a:p>
          <a:p>
            <a:r>
              <a:rPr lang="en-US" dirty="0"/>
              <a:t>Chain of code</a:t>
            </a:r>
          </a:p>
          <a:p>
            <a:r>
              <a:rPr lang="en-US" dirty="0"/>
              <a:t>Visualization</a:t>
            </a:r>
          </a:p>
          <a:p>
            <a:r>
              <a:rPr lang="en-US" dirty="0"/>
              <a:t>Real time</a:t>
            </a:r>
          </a:p>
          <a:p>
            <a:r>
              <a:rPr lang="en-US" dirty="0"/>
              <a:t>Strategy NN</a:t>
            </a:r>
          </a:p>
          <a:p>
            <a:r>
              <a:rPr lang="en-US" dirty="0"/>
              <a:t>Arrow of time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45581369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542FD33-0379-46CD-9472-5327785B8948}"/>
              </a:ext>
            </a:extLst>
          </p:cNvPr>
          <p:cNvSpPr/>
          <p:nvPr/>
        </p:nvSpPr>
        <p:spPr>
          <a:xfrm>
            <a:off x="1104900" y="3094036"/>
            <a:ext cx="101092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800" b="1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Categories explanation</a:t>
            </a:r>
          </a:p>
        </p:txBody>
      </p:sp>
    </p:spTree>
    <p:extLst>
      <p:ext uri="{BB962C8B-B14F-4D97-AF65-F5344CB8AC3E}">
        <p14:creationId xmlns:p14="http://schemas.microsoft.com/office/powerpoint/2010/main" val="246670439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A9F62A6-EB19-4F98-9BF7-089CA8DBF4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latin typeface="Lucida Sans Unicode" panose="020B0602030504020204" pitchFamily="34" charset="0"/>
                <a:ea typeface="+mn-ea"/>
                <a:cs typeface="Lucida Sans Unicode" panose="020B0602030504020204" pitchFamily="34" charset="0"/>
              </a:rPr>
              <a:t>Relevant </a:t>
            </a:r>
            <a:r>
              <a:rPr lang="en-US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Papers:</a:t>
            </a:r>
            <a:endParaRPr lang="he-IL" dirty="0">
              <a:latin typeface="Lucida Sans Unicode" panose="020B0602030504020204" pitchFamily="34" charset="0"/>
              <a:ea typeface="+mn-ea"/>
              <a:cs typeface="Lucida Sans Unicode" panose="020B0602030504020204" pitchFamily="34" charset="0"/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837669A-71D0-4E70-BCCC-C60A9C973D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2646798"/>
              </p:ext>
            </p:extLst>
          </p:nvPr>
        </p:nvGraphicFramePr>
        <p:xfrm>
          <a:off x="3257627" y="1810006"/>
          <a:ext cx="1955109" cy="586716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315403">
                <a:tc gridSpan="3">
                  <a:txBody>
                    <a:bodyPr/>
                    <a:lstStyle/>
                    <a:p>
                      <a:pPr algn="l" rtl="1"/>
                      <a:r>
                        <a:rPr lang="en-US" sz="1600" b="1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hlinkClick r:id="rId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XRM</a:t>
                      </a:r>
                      <a:endParaRPr lang="he-IL" b="1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8692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rtl="1"/>
                      <a:endParaRPr lang="he-IL" sz="9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Optim</a:t>
                      </a:r>
                      <a:endParaRPr lang="he-IL" sz="9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1FE"/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900" b="1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OOD</a:t>
                      </a:r>
                      <a:endParaRPr lang="he-IL" sz="900" b="1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D9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DA80BADA-568D-485B-B837-03AFEAF9AF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4872394"/>
              </p:ext>
            </p:extLst>
          </p:nvPr>
        </p:nvGraphicFramePr>
        <p:xfrm>
          <a:off x="3257627" y="5292917"/>
          <a:ext cx="1955109" cy="818275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315403">
                <a:tc gridSpan="3">
                  <a:txBody>
                    <a:bodyPr/>
                    <a:lstStyle/>
                    <a:p>
                      <a:pPr algn="l" rtl="0"/>
                      <a:r>
                        <a:rPr lang="en-US" sz="1200" b="1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Test-Time Adaption</a:t>
                      </a:r>
                      <a:endParaRPr lang="he-IL" sz="1200" b="1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8692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marL="0" marR="0" lvl="0" indent="0" algn="l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Optim</a:t>
                      </a:r>
                      <a:endParaRPr lang="he-IL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1FE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800" b="1" dirty="0">
                          <a:solidFill>
                            <a:schemeClr val="tx1"/>
                          </a:solidFill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Transfor</a:t>
                      </a:r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deploy</a:t>
                      </a:r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algn="l" rtl="1"/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/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OOD</a:t>
                      </a:r>
                      <a:endParaRPr lang="he-IL" sz="800" b="1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D9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8014590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5C761156-5674-4DCA-8354-2A17D5FDA1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7169297"/>
              </p:ext>
            </p:extLst>
          </p:nvPr>
        </p:nvGraphicFramePr>
        <p:xfrm>
          <a:off x="3257627" y="2644363"/>
          <a:ext cx="1955109" cy="566839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315403">
                <a:tc gridSpan="3">
                  <a:txBody>
                    <a:bodyPr/>
                    <a:lstStyle/>
                    <a:p>
                      <a:pPr algn="l" rtl="1"/>
                      <a:r>
                        <a:rPr lang="en-US" sz="1400" b="1" dirty="0">
                          <a:hlinkClick r:id="rId8" action="ppaction://hlinksldjump"/>
                        </a:rPr>
                        <a:t>SamFormer</a:t>
                      </a:r>
                      <a:endParaRPr lang="he-IL" sz="14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8692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marL="0" marR="0" lvl="0" indent="0" algn="l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Optim</a:t>
                      </a:r>
                      <a:endParaRPr lang="he-IL" sz="9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1FE"/>
                    </a:solidFill>
                  </a:tcPr>
                </a:tc>
                <a:tc>
                  <a:txBody>
                    <a:bodyPr/>
                    <a:lstStyle/>
                    <a:p>
                      <a:pPr algn="l" rtl="1"/>
                      <a:r>
                        <a:rPr lang="en-US" sz="900" b="1" dirty="0">
                          <a:solidFill>
                            <a:schemeClr val="tx1"/>
                          </a:solidFill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Transfor</a:t>
                      </a:r>
                      <a:endParaRPr lang="he-IL" sz="9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Timeseries</a:t>
                      </a:r>
                      <a:endParaRPr lang="he-IL" sz="900" b="1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A19BB5B3-AD01-454F-AB78-D4B09610D8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0356864"/>
              </p:ext>
            </p:extLst>
          </p:nvPr>
        </p:nvGraphicFramePr>
        <p:xfrm>
          <a:off x="3257627" y="3533629"/>
          <a:ext cx="1955109" cy="586716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315403">
                <a:tc gridSpan="3">
                  <a:txBody>
                    <a:bodyPr/>
                    <a:lstStyle/>
                    <a:p>
                      <a:pPr algn="l" rtl="0"/>
                      <a:r>
                        <a:rPr lang="en-US" sz="1600" b="1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hlinkClick r:id="rId1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LCA Distance</a:t>
                      </a:r>
                      <a:endParaRPr lang="he-IL" sz="1600" b="1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8692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marL="0" marR="0" lvl="0" indent="0" algn="l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  <a:hlinkClick r:id="rId1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Classif</a:t>
                      </a:r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819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Optim</a:t>
                      </a:r>
                      <a:endParaRPr lang="he-IL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1F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OOD</a:t>
                      </a:r>
                      <a:endParaRPr lang="he-IL" sz="800" b="1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D9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9F28FEB0-5126-40B0-A681-3FF1B239F7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794921"/>
              </p:ext>
            </p:extLst>
          </p:nvPr>
        </p:nvGraphicFramePr>
        <p:xfrm>
          <a:off x="3257627" y="4442772"/>
          <a:ext cx="1955109" cy="566839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315403">
                <a:tc gridSpan="3">
                  <a:txBody>
                    <a:bodyPr/>
                    <a:lstStyle/>
                    <a:p>
                      <a:pPr algn="l" rtl="0"/>
                      <a:r>
                        <a:rPr lang="en-US" sz="1400" b="1" dirty="0">
                          <a:hlinkClick r:id="rId12" action="ppaction://hlinksldjump"/>
                        </a:rPr>
                        <a:t>Neuro Visualizer</a:t>
                      </a:r>
                      <a:endParaRPr lang="he-IL" sz="14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8692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rtl="1"/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/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 b="1" dirty="0">
                          <a:solidFill>
                            <a:schemeClr val="tx1"/>
                          </a:solidFill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Analysis</a:t>
                      </a:r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B9596509-61C8-41CD-8351-600DC5A795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1068794"/>
              </p:ext>
            </p:extLst>
          </p:nvPr>
        </p:nvGraphicFramePr>
        <p:xfrm>
          <a:off x="7839592" y="1911408"/>
          <a:ext cx="1955109" cy="586716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315403">
                <a:tc gridSpan="3">
                  <a:txBody>
                    <a:bodyPr/>
                    <a:lstStyle/>
                    <a:p>
                      <a:pPr algn="l" rtl="0"/>
                      <a:r>
                        <a:rPr lang="en-US" sz="1600" b="1" dirty="0">
                          <a:hlinkClick r:id="rId14" action="ppaction://hlinksldjump"/>
                        </a:rPr>
                        <a:t>Chain of Code</a:t>
                      </a:r>
                      <a:endParaRPr lang="he-IL" sz="16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8692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rtl="1"/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hlinkClick r:id="rId1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Vison Lang</a:t>
                      </a:r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 b="1" dirty="0">
                          <a:solidFill>
                            <a:schemeClr val="tx1"/>
                          </a:solidFill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Analysis</a:t>
                      </a:r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CB0BD3F1-FF7E-405E-AB37-99484A647A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0922570"/>
              </p:ext>
            </p:extLst>
          </p:nvPr>
        </p:nvGraphicFramePr>
        <p:xfrm>
          <a:off x="7839592" y="5217490"/>
          <a:ext cx="1955109" cy="566839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315403">
                <a:tc gridSpan="3">
                  <a:txBody>
                    <a:bodyPr/>
                    <a:lstStyle/>
                    <a:p>
                      <a:pPr algn="l" rtl="0"/>
                      <a:r>
                        <a:rPr lang="en-US" sz="1200" b="1" dirty="0">
                          <a:hlinkClick r:id="rId16" action="ppaction://hlinksldjump"/>
                        </a:rPr>
                        <a:t>Algebraic Structure</a:t>
                      </a:r>
                      <a:endParaRPr lang="he-IL" sz="12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8692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rtl="1"/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 b="1" dirty="0">
                          <a:solidFill>
                            <a:schemeClr val="tx1"/>
                          </a:solidFill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Analysis</a:t>
                      </a:r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287BF88B-B0D4-48B3-9A9D-187418AF18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1459361"/>
              </p:ext>
            </p:extLst>
          </p:nvPr>
        </p:nvGraphicFramePr>
        <p:xfrm>
          <a:off x="7839592" y="2747867"/>
          <a:ext cx="1955109" cy="586716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315403">
                <a:tc gridSpan="3">
                  <a:txBody>
                    <a:bodyPr/>
                    <a:lstStyle/>
                    <a:p>
                      <a:pPr algn="l" rtl="0"/>
                      <a:r>
                        <a:rPr lang="en-US" sz="1600" b="1" dirty="0">
                          <a:hlinkClick r:id="rId17" action="ppaction://hlinksldjump"/>
                        </a:rPr>
                        <a:t>MagicLens</a:t>
                      </a:r>
                      <a:endParaRPr lang="he-IL" sz="16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8692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rtl="1"/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hlinkClick r:id="rId1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Vison Lang</a:t>
                      </a:r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b="1" dirty="0">
                          <a:solidFill>
                            <a:schemeClr val="tx1"/>
                          </a:solidFill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Analysis</a:t>
                      </a:r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</a:tbl>
          </a:graphicData>
        </a:graphic>
      </p:graphicFrame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49853BF4-67D2-46CA-AB1A-F7309A6780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7477374"/>
              </p:ext>
            </p:extLst>
          </p:nvPr>
        </p:nvGraphicFramePr>
        <p:xfrm>
          <a:off x="7839592" y="3584326"/>
          <a:ext cx="1955109" cy="566839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315403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>
                          <a:hlinkClick r:id="rId18" action="ppaction://hlinksldjump"/>
                        </a:rPr>
                        <a:t>Expand and cluster</a:t>
                      </a:r>
                      <a:endParaRPr lang="he-IL" sz="12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8692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rtl="1"/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deploy</a:t>
                      </a:r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hlinkClick r:id="rId1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Encryption</a:t>
                      </a:r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3AC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</a:tbl>
          </a:graphicData>
        </a:graphic>
      </p:graphicFrame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0C5758C0-E726-44C7-B9E0-92465C9388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3732173"/>
              </p:ext>
            </p:extLst>
          </p:nvPr>
        </p:nvGraphicFramePr>
        <p:xfrm>
          <a:off x="7839592" y="4400908"/>
          <a:ext cx="1955109" cy="566839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315403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>
                          <a:hlinkClick r:id="rId20" action="ppaction://hlinksldjump"/>
                        </a:rPr>
                        <a:t>Homomorphic encryption</a:t>
                      </a:r>
                      <a:endParaRPr lang="en-US" sz="9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8692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rtl="1"/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800" b="1" dirty="0">
                          <a:solidFill>
                            <a:schemeClr val="tx1"/>
                          </a:solidFill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Transfor</a:t>
                      </a:r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hlinkClick r:id="rId1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Encryption</a:t>
                      </a:r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3AC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</a:tbl>
          </a:graphicData>
        </a:graphic>
      </p:graphicFrame>
      <p:pic>
        <p:nvPicPr>
          <p:cNvPr id="17" name="Picture 16">
            <a:extLst>
              <a:ext uri="{FF2B5EF4-FFF2-40B4-BE49-F238E27FC236}">
                <a16:creationId xmlns:a16="http://schemas.microsoft.com/office/drawing/2014/main" id="{44961FDB-B0F5-419B-9DE7-E7AC8A2C5689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clrChange>
              <a:clrFrom>
                <a:srgbClr val="EFF7FF"/>
              </a:clrFrom>
              <a:clrTo>
                <a:srgbClr val="EFF7FF">
                  <a:alpha val="0"/>
                </a:srgbClr>
              </a:clrTo>
            </a:clrChange>
          </a:blip>
          <a:srcRect l="28500" t="-2609" b="8831"/>
          <a:stretch/>
        </p:blipFill>
        <p:spPr>
          <a:xfrm>
            <a:off x="4536584" y="2692474"/>
            <a:ext cx="720000" cy="227940"/>
          </a:xfrm>
          <a:prstGeom prst="rect">
            <a:avLst/>
          </a:prstGeom>
        </p:spPr>
      </p:pic>
      <p:pic>
        <p:nvPicPr>
          <p:cNvPr id="18" name="Picture 2" descr="Meta Research">
            <a:extLst>
              <a:ext uri="{FF2B5EF4-FFF2-40B4-BE49-F238E27FC236}">
                <a16:creationId xmlns:a16="http://schemas.microsoft.com/office/drawing/2014/main" id="{DA984095-ABF5-4D5B-B4B2-D08F87FDB4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93" t="23040" r="9547" b="23326"/>
          <a:stretch/>
        </p:blipFill>
        <p:spPr bwMode="auto">
          <a:xfrm>
            <a:off x="4536584" y="1867905"/>
            <a:ext cx="720000" cy="209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3018DCE-D2E3-4999-AB10-A736A8D7E783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sharpenSoften amount="100000"/>
                    </a14:imgEffect>
                    <a14:imgEffect>
                      <a14:brightnessContrast contrast="34000"/>
                    </a14:imgEffect>
                  </a14:imgLayer>
                </a14:imgProps>
              </a:ext>
            </a:extLst>
          </a:blip>
          <a:srcRect l="8024" t="10061" r="11124" b="8818"/>
          <a:stretch/>
        </p:blipFill>
        <p:spPr>
          <a:xfrm>
            <a:off x="4716584" y="3472483"/>
            <a:ext cx="360000" cy="354504"/>
          </a:xfrm>
          <a:prstGeom prst="ellipse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06D7929-0175-4081-A525-D164F6FDF330}"/>
              </a:ext>
            </a:extLst>
          </p:cNvPr>
          <p:cNvPicPr>
            <a:picLocks noChangeAspect="1"/>
          </p:cNvPicPr>
          <p:nvPr/>
        </p:nvPicPr>
        <p:blipFill>
          <a:blip r:embed="rId2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26">
                    <a14:imgEffect>
                      <a14:sharpenSoften amount="69000"/>
                    </a14:imgEffect>
                    <a14:imgEffect>
                      <a14:brightnessContrast contrast="7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63537" y="4532412"/>
            <a:ext cx="720000" cy="163299"/>
          </a:xfrm>
          <a:prstGeom prst="rect">
            <a:avLst/>
          </a:prstGeom>
        </p:spPr>
      </p:pic>
      <p:pic>
        <p:nvPicPr>
          <p:cNvPr id="21" name="Picture 10" descr="File:Google DeepMind logo.png - Wikimedia Commons">
            <a:extLst>
              <a:ext uri="{FF2B5EF4-FFF2-40B4-BE49-F238E27FC236}">
                <a16:creationId xmlns:a16="http://schemas.microsoft.com/office/drawing/2014/main" id="{4922F691-E115-4302-9CE7-A30A5F45EC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7">
            <a:extLst>
              <a:ext uri="{BEBA8EAE-BF5A-486C-A8C5-ECC9F3942E4B}">
                <a14:imgProps xmlns:a14="http://schemas.microsoft.com/office/drawing/2010/main">
                  <a14:imgLayer r:embed="rId28">
                    <a14:imgEffect>
                      <a14:backgroundRemoval t="9795" b="89522" l="3691" r="96604">
                        <a14:foregroundMark x1="10089" y1="50797" x2="10876" y2="57403"/>
                        <a14:foregroundMark x1="5364" y1="66970" x2="3740" y2="58314"/>
                        <a14:foregroundMark x1="14173" y1="64009" x2="15404" y2="64009"/>
                        <a14:foregroundMark x1="22195" y1="66059" x2="24016" y2="66059"/>
                        <a14:foregroundMark x1="28543" y1="66059" x2="31841" y2="66059"/>
                        <a14:foregroundMark x1="33661" y1="58314" x2="34055" y2="61276"/>
                        <a14:foregroundMark x1="36762" y1="50797" x2="36762" y2="61276"/>
                        <a14:foregroundMark x1="51083" y1="36446" x2="51722" y2="45103"/>
                        <a14:foregroundMark x1="53740" y1="51708" x2="53740" y2="58314"/>
                        <a14:foregroundMark x1="59892" y1="50797" x2="59892" y2="56492"/>
                        <a14:foregroundMark x1="66683" y1="48064" x2="66486" y2="55581"/>
                        <a14:foregroundMark x1="73671" y1="35535" x2="74902" y2="38497"/>
                        <a14:foregroundMark x1="82874" y1="32802" x2="82874" y2="32802"/>
                        <a14:foregroundMark x1="82874" y1="44191" x2="82874" y2="52620"/>
                        <a14:foregroundMark x1="85974" y1="45103" x2="85974" y2="51708"/>
                        <a14:foregroundMark x1="96211" y1="43280" x2="96604" y2="48975"/>
                        <a14:foregroundMark x1="34301" y1="33713" x2="34301" y2="39408"/>
                        <a14:backgroundMark x1="38189" y1="49886" x2="38189" y2="498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70"/>
          <a:stretch/>
        </p:blipFill>
        <p:spPr bwMode="auto">
          <a:xfrm>
            <a:off x="9268203" y="1997421"/>
            <a:ext cx="720000" cy="159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076D80C-833F-45AE-82D0-80680B9115EC}"/>
              </a:ext>
            </a:extLst>
          </p:cNvPr>
          <p:cNvPicPr>
            <a:picLocks noChangeAspect="1"/>
          </p:cNvPicPr>
          <p:nvPr/>
        </p:nvPicPr>
        <p:blipFill>
          <a:blip r:embed="rId2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0">
                    <a14:imgEffect>
                      <a14:brightnessContrast contrast="57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63537" y="5201589"/>
            <a:ext cx="720000" cy="315971"/>
          </a:xfrm>
          <a:prstGeom prst="rect">
            <a:avLst/>
          </a:prstGeom>
        </p:spPr>
      </p:pic>
      <p:pic>
        <p:nvPicPr>
          <p:cNvPr id="23" name="Picture 10" descr="File:Google DeepMind logo.png - Wikimedia Commons">
            <a:extLst>
              <a:ext uri="{FF2B5EF4-FFF2-40B4-BE49-F238E27FC236}">
                <a16:creationId xmlns:a16="http://schemas.microsoft.com/office/drawing/2014/main" id="{21C5AE4C-1828-4800-ABE1-14F4AC02D9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7">
            <a:extLst>
              <a:ext uri="{BEBA8EAE-BF5A-486C-A8C5-ECC9F3942E4B}">
                <a14:imgProps xmlns:a14="http://schemas.microsoft.com/office/drawing/2010/main">
                  <a14:imgLayer r:embed="rId28">
                    <a14:imgEffect>
                      <a14:backgroundRemoval t="9795" b="89522" l="3691" r="96604">
                        <a14:foregroundMark x1="10089" y1="50797" x2="10876" y2="57403"/>
                        <a14:foregroundMark x1="5364" y1="66970" x2="3740" y2="58314"/>
                        <a14:foregroundMark x1="14173" y1="64009" x2="15404" y2="64009"/>
                        <a14:foregroundMark x1="22195" y1="66059" x2="24016" y2="66059"/>
                        <a14:foregroundMark x1="28543" y1="66059" x2="31841" y2="66059"/>
                        <a14:foregroundMark x1="33661" y1="58314" x2="34055" y2="61276"/>
                        <a14:foregroundMark x1="36762" y1="50797" x2="36762" y2="61276"/>
                        <a14:foregroundMark x1="51083" y1="36446" x2="51722" y2="45103"/>
                        <a14:foregroundMark x1="53740" y1="51708" x2="53740" y2="58314"/>
                        <a14:foregroundMark x1="59892" y1="50797" x2="59892" y2="56492"/>
                        <a14:foregroundMark x1="66683" y1="48064" x2="66486" y2="55581"/>
                        <a14:foregroundMark x1="73671" y1="35535" x2="74902" y2="38497"/>
                        <a14:foregroundMark x1="82874" y1="32802" x2="82874" y2="32802"/>
                        <a14:foregroundMark x1="82874" y1="44191" x2="82874" y2="52620"/>
                        <a14:foregroundMark x1="85974" y1="45103" x2="85974" y2="51708"/>
                        <a14:foregroundMark x1="96211" y1="43280" x2="96604" y2="48975"/>
                        <a14:foregroundMark x1="34301" y1="33713" x2="34301" y2="39408"/>
                        <a14:backgroundMark x1="38189" y1="49886" x2="38189" y2="498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70"/>
          <a:stretch/>
        </p:blipFill>
        <p:spPr bwMode="auto">
          <a:xfrm>
            <a:off x="9268203" y="2771298"/>
            <a:ext cx="720000" cy="159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451D0E7-10B2-4630-A800-749BE90466BF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9425917" y="3590000"/>
            <a:ext cx="404571" cy="144000"/>
          </a:xfrm>
          <a:prstGeom prst="rect">
            <a:avLst/>
          </a:prstGeom>
        </p:spPr>
      </p:pic>
      <p:pic>
        <p:nvPicPr>
          <p:cNvPr id="25" name="Picture 6" descr="IBM brand resources: accessing high-guality vector logo SVG, brand colors,  and more.">
            <a:extLst>
              <a:ext uri="{FF2B5EF4-FFF2-40B4-BE49-F238E27FC236}">
                <a16:creationId xmlns:a16="http://schemas.microsoft.com/office/drawing/2014/main" id="{4C3605B1-D39F-4D8C-9E9B-93B87DD18E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00" t="26754" r="9097" b="23173"/>
          <a:stretch/>
        </p:blipFill>
        <p:spPr bwMode="auto">
          <a:xfrm>
            <a:off x="9425917" y="4378797"/>
            <a:ext cx="325720" cy="1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BE8EBD3-8D6C-47F3-A342-E35A6DB4F773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9268813" y="5244418"/>
            <a:ext cx="719390" cy="243861"/>
          </a:xfrm>
          <a:prstGeom prst="rect">
            <a:avLst/>
          </a:prstGeom>
        </p:spPr>
      </p:pic>
      <p:sp>
        <p:nvSpPr>
          <p:cNvPr id="27" name="Arrow: Down 26">
            <a:extLst>
              <a:ext uri="{FF2B5EF4-FFF2-40B4-BE49-F238E27FC236}">
                <a16:creationId xmlns:a16="http://schemas.microsoft.com/office/drawing/2014/main" id="{7AED5EA3-90EC-487B-AA90-CD0FE52900BC}"/>
              </a:ext>
            </a:extLst>
          </p:cNvPr>
          <p:cNvSpPr/>
          <p:nvPr/>
        </p:nvSpPr>
        <p:spPr>
          <a:xfrm flipV="1">
            <a:off x="2406432" y="1972476"/>
            <a:ext cx="535459" cy="4692377"/>
          </a:xfrm>
          <a:prstGeom prst="downArrow">
            <a:avLst/>
          </a:prstGeom>
          <a:gradFill>
            <a:gsLst>
              <a:gs pos="0">
                <a:srgbClr val="DAEFC3"/>
              </a:gs>
              <a:gs pos="100000">
                <a:srgbClr val="92D05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8" name="Arrow: Down 27">
            <a:extLst>
              <a:ext uri="{FF2B5EF4-FFF2-40B4-BE49-F238E27FC236}">
                <a16:creationId xmlns:a16="http://schemas.microsoft.com/office/drawing/2014/main" id="{B27BD699-7EDC-4180-B05B-45B73AEFA420}"/>
              </a:ext>
            </a:extLst>
          </p:cNvPr>
          <p:cNvSpPr/>
          <p:nvPr/>
        </p:nvSpPr>
        <p:spPr>
          <a:xfrm flipV="1">
            <a:off x="6935418" y="1972140"/>
            <a:ext cx="535459" cy="4619159"/>
          </a:xfrm>
          <a:prstGeom prst="downArrow">
            <a:avLst/>
          </a:prstGeom>
          <a:gradFill>
            <a:gsLst>
              <a:gs pos="0">
                <a:schemeClr val="bg1"/>
              </a:gs>
              <a:gs pos="100000">
                <a:srgbClr val="DAEFC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1C1E6212-27F0-4D67-9E24-99DA384F212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012867" y="2306695"/>
          <a:ext cx="505254" cy="1325563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505254">
                  <a:extLst>
                    <a:ext uri="{9D8B030D-6E8A-4147-A177-3AD203B41FA5}">
                      <a16:colId xmlns:a16="http://schemas.microsoft.com/office/drawing/2014/main" val="2724530973"/>
                    </a:ext>
                  </a:extLst>
                </a:gridCol>
              </a:tblGrid>
              <a:tr h="1325563">
                <a:tc>
                  <a:txBody>
                    <a:bodyPr/>
                    <a:lstStyle/>
                    <a:p>
                      <a:pPr algn="r" rtl="1"/>
                      <a:r>
                        <a:rPr lang="en-US" sz="2000" dirty="0"/>
                        <a:t>Relevance</a:t>
                      </a:r>
                      <a:endParaRPr lang="he-IL" sz="2000" dirty="0"/>
                    </a:p>
                  </a:txBody>
                  <a:tcPr vert="vert270"/>
                </a:tc>
                <a:extLst>
                  <a:ext uri="{0D108BD9-81ED-4DB2-BD59-A6C34878D82A}">
                    <a16:rowId xmlns:a16="http://schemas.microsoft.com/office/drawing/2014/main" val="3106504377"/>
                  </a:ext>
                </a:extLst>
              </a:tr>
            </a:tbl>
          </a:graphicData>
        </a:graphic>
      </p:graphicFrame>
      <p:graphicFrame>
        <p:nvGraphicFramePr>
          <p:cNvPr id="30" name="Table 29">
            <a:extLst>
              <a:ext uri="{FF2B5EF4-FFF2-40B4-BE49-F238E27FC236}">
                <a16:creationId xmlns:a16="http://schemas.microsoft.com/office/drawing/2014/main" id="{2EFB0A6A-B237-4ED0-A36A-814796B66B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3343618"/>
              </p:ext>
            </p:extLst>
          </p:nvPr>
        </p:nvGraphicFramePr>
        <p:xfrm>
          <a:off x="3257627" y="6098015"/>
          <a:ext cx="1955109" cy="566839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315403">
                <a:tc gridSpan="3">
                  <a:txBody>
                    <a:bodyPr/>
                    <a:lstStyle/>
                    <a:p>
                      <a:pPr algn="l" rtl="0"/>
                      <a:r>
                        <a:rPr lang="en-US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hlinkClick r:id="rId3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Time-Series Forecasting </a:t>
                      </a:r>
                      <a:endParaRPr lang="he-IL" sz="9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8692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marL="0" marR="0" lvl="0" indent="0" algn="l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Optim</a:t>
                      </a:r>
                      <a:endParaRPr lang="he-IL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1FE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800" b="1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OOD</a:t>
                      </a:r>
                      <a:endParaRPr lang="he-IL" sz="800" b="1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D9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b="1" dirty="0">
                          <a:solidFill>
                            <a:schemeClr val="tx1"/>
                          </a:solidFill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Timeseries</a:t>
                      </a:r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</a:tbl>
          </a:graphicData>
        </a:graphic>
      </p:graphicFrame>
      <p:pic>
        <p:nvPicPr>
          <p:cNvPr id="32" name="Picture 31">
            <a:extLst>
              <a:ext uri="{FF2B5EF4-FFF2-40B4-BE49-F238E27FC236}">
                <a16:creationId xmlns:a16="http://schemas.microsoft.com/office/drawing/2014/main" id="{8AB8EBDE-8E48-4C2B-9746-CFD9B1A8A5B9}"/>
              </a:ext>
            </a:extLst>
          </p:cNvPr>
          <p:cNvPicPr>
            <a:picLocks noChangeAspect="1"/>
          </p:cNvPicPr>
          <p:nvPr/>
        </p:nvPicPr>
        <p:blipFill rotWithShape="1">
          <a:blip r:embed="rId35">
            <a:extLst>
              <a:ext uri="{BEBA8EAE-BF5A-486C-A8C5-ECC9F3942E4B}">
                <a14:imgProps xmlns:a14="http://schemas.microsoft.com/office/drawing/2010/main">
                  <a14:imgLayer r:embed="rId36">
                    <a14:imgEffect>
                      <a14:backgroundRemoval t="2182" b="8283" l="909" r="11788">
                        <a14:foregroundMark x1="2303" y1="4444" x2="2303" y2="4444"/>
                        <a14:foregroundMark x1="4091" y1="4606" x2="3303" y2="4606"/>
                        <a14:foregroundMark x1="6212" y1="4444" x2="6212" y2="4444"/>
                        <a14:foregroundMark x1="5394" y1="6869" x2="5394" y2="5939"/>
                        <a14:foregroundMark x1="6303" y1="7111" x2="6303" y2="6707"/>
                        <a14:foregroundMark x1="9394" y1="6182" x2="9394" y2="6182"/>
                        <a14:foregroundMark x1="8000" y1="7111" x2="8000" y2="7111"/>
                        <a14:foregroundMark x1="10394" y1="4727" x2="10394" y2="4727"/>
                        <a14:foregroundMark x1="8788" y1="3919" x2="8788" y2="3919"/>
                        <a14:foregroundMark x1="4515" y1="4202" x2="4515" y2="4202"/>
                        <a14:foregroundMark x1="909" y1="3919" x2="909" y2="3919"/>
                        <a14:foregroundMark x1="8000" y1="4323" x2="8000" y2="4323"/>
                        <a14:foregroundMark x1="5909" y1="4323" x2="5909" y2="4323"/>
                        <a14:foregroundMark x1="6212" y1="4323" x2="6212" y2="4323"/>
                        <a14:backgroundMark x1="8394" y1="7636" x2="8394" y2="7636"/>
                        <a14:backgroundMark x1="8606" y1="7798" x2="7697" y2="7394"/>
                        <a14:backgroundMark x1="5394" y1="4848" x2="5091" y2="4848"/>
                        <a14:backgroundMark x1="11000" y1="7798" x2="11000" y2="8323"/>
                        <a14:backgroundMark x1="11606" y1="7394" x2="11606" y2="6061"/>
                        <a14:backgroundMark x1="10909" y1="7515" x2="11091" y2="5939"/>
                        <a14:backgroundMark x1="11606" y1="5535" x2="11515" y2="432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511" r="87133" b="91556"/>
          <a:stretch/>
        </p:blipFill>
        <p:spPr>
          <a:xfrm>
            <a:off x="4593772" y="6093041"/>
            <a:ext cx="720000" cy="290987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FA9342E0-CBEA-4F89-91EB-4BD0FF94515D}"/>
              </a:ext>
            </a:extLst>
          </p:cNvPr>
          <p:cNvSpPr txBox="1"/>
          <p:nvPr/>
        </p:nvSpPr>
        <p:spPr>
          <a:xfrm>
            <a:off x="5366624" y="2181690"/>
            <a:ext cx="1579694" cy="25391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050" dirty="0"/>
              <a:t>Automatic data balance.</a:t>
            </a:r>
            <a:endParaRPr lang="he-IL" sz="105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09AF54F-16FA-4060-9D3C-4A09AD05880C}"/>
              </a:ext>
            </a:extLst>
          </p:cNvPr>
          <p:cNvSpPr/>
          <p:nvPr/>
        </p:nvSpPr>
        <p:spPr>
          <a:xfrm>
            <a:off x="5366624" y="6381434"/>
            <a:ext cx="1226925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Find learnable part of data.</a:t>
            </a:r>
            <a:endParaRPr lang="he-IL" sz="1050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D1E594C-C793-4277-ADB4-1639A14F813D}"/>
              </a:ext>
            </a:extLst>
          </p:cNvPr>
          <p:cNvSpPr/>
          <p:nvPr/>
        </p:nvSpPr>
        <p:spPr>
          <a:xfrm>
            <a:off x="5366624" y="5567285"/>
            <a:ext cx="1226925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TTA without BP.</a:t>
            </a:r>
            <a:endParaRPr lang="he-IL" sz="1050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B82EA18-B0AB-48AD-AA73-BC639AC28A3D}"/>
              </a:ext>
            </a:extLst>
          </p:cNvPr>
          <p:cNvSpPr/>
          <p:nvPr/>
        </p:nvSpPr>
        <p:spPr>
          <a:xfrm>
            <a:off x="5366624" y="4753137"/>
            <a:ext cx="1478783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Manifold not 2D plane.</a:t>
            </a:r>
            <a:endParaRPr lang="he-IL" sz="1050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A519130-5BA6-45B2-A6EC-811D65713F33}"/>
              </a:ext>
            </a:extLst>
          </p:cNvPr>
          <p:cNvSpPr/>
          <p:nvPr/>
        </p:nvSpPr>
        <p:spPr>
          <a:xfrm>
            <a:off x="5366624" y="3777407"/>
            <a:ext cx="1478783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Lowest Common Ancestor. </a:t>
            </a:r>
            <a:endParaRPr lang="he-IL" sz="105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5D427C2-DB32-497C-AC6A-B68F2F5AF17E}"/>
              </a:ext>
            </a:extLst>
          </p:cNvPr>
          <p:cNvSpPr txBox="1"/>
          <p:nvPr/>
        </p:nvSpPr>
        <p:spPr>
          <a:xfrm>
            <a:off x="5366624" y="2881538"/>
            <a:ext cx="1478783" cy="43088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050" dirty="0"/>
              <a:t>Sharpness-Aware Minimization. </a:t>
            </a:r>
            <a:endParaRPr lang="he-IL" sz="105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DEF6606-9C57-4C47-9569-8B723F18EC91}"/>
              </a:ext>
            </a:extLst>
          </p:cNvPr>
          <p:cNvSpPr txBox="1"/>
          <p:nvPr/>
        </p:nvSpPr>
        <p:spPr>
          <a:xfrm>
            <a:off x="10099539" y="2204766"/>
            <a:ext cx="1478783" cy="41549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050" dirty="0"/>
              <a:t>Executable using code  and LLM. </a:t>
            </a:r>
            <a:endParaRPr lang="he-IL" sz="105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E3E9332-9327-48F9-91ED-97EA3B187E05}"/>
              </a:ext>
            </a:extLst>
          </p:cNvPr>
          <p:cNvSpPr txBox="1"/>
          <p:nvPr/>
        </p:nvSpPr>
        <p:spPr>
          <a:xfrm>
            <a:off x="10099539" y="3072003"/>
            <a:ext cx="1478783" cy="25391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050" dirty="0"/>
              <a:t>Vision Lang search.</a:t>
            </a:r>
            <a:endParaRPr lang="he-IL" sz="105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3F850B6-A1A6-4E71-BEB1-BCCE8AFF39D0}"/>
              </a:ext>
            </a:extLst>
          </p:cNvPr>
          <p:cNvSpPr txBox="1"/>
          <p:nvPr/>
        </p:nvSpPr>
        <p:spPr>
          <a:xfrm>
            <a:off x="10099539" y="3846396"/>
            <a:ext cx="1478783" cy="41549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050" dirty="0"/>
              <a:t>Extract NN weights from black box.</a:t>
            </a:r>
            <a:endParaRPr lang="he-IL" sz="105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60A48B5-1EB3-4296-B731-8E16C4E14D9D}"/>
              </a:ext>
            </a:extLst>
          </p:cNvPr>
          <p:cNvSpPr txBox="1"/>
          <p:nvPr/>
        </p:nvSpPr>
        <p:spPr>
          <a:xfrm>
            <a:off x="10099539" y="4681331"/>
            <a:ext cx="1478783" cy="41549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050" dirty="0"/>
              <a:t>Evaluate on encrypted model and data</a:t>
            </a:r>
            <a:endParaRPr lang="he-IL" sz="105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E518E51-13B7-4A72-A5D3-228E35B2D198}"/>
              </a:ext>
            </a:extLst>
          </p:cNvPr>
          <p:cNvSpPr txBox="1"/>
          <p:nvPr/>
        </p:nvSpPr>
        <p:spPr>
          <a:xfrm>
            <a:off x="10099539" y="5449378"/>
            <a:ext cx="2025785" cy="25391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050" dirty="0"/>
              <a:t>Math operator in latent space.</a:t>
            </a:r>
            <a:endParaRPr lang="he-IL" sz="1050" dirty="0"/>
          </a:p>
        </p:txBody>
      </p:sp>
      <p:graphicFrame>
        <p:nvGraphicFramePr>
          <p:cNvPr id="44" name="Table 43">
            <a:extLst>
              <a:ext uri="{FF2B5EF4-FFF2-40B4-BE49-F238E27FC236}">
                <a16:creationId xmlns:a16="http://schemas.microsoft.com/office/drawing/2014/main" id="{9B17B74F-49BB-4EEB-B1EF-AC559EE608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0579482"/>
              </p:ext>
            </p:extLst>
          </p:nvPr>
        </p:nvGraphicFramePr>
        <p:xfrm>
          <a:off x="105979" y="1559307"/>
          <a:ext cx="1995615" cy="532031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65205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65205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65205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26063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>
                          <a:highlight>
                            <a:srgbClr val="FFFF00"/>
                          </a:highlight>
                        </a:rPr>
                        <a:t>OOD</a:t>
                      </a:r>
                      <a:endParaRPr lang="he-IL" sz="900" b="1" dirty="0"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D9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he-IL" sz="9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/>
                      <a:endParaRPr lang="he-IL" sz="9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  <a:tr h="4960389">
                <a:tc gridSpan="3">
                  <a:txBody>
                    <a:bodyPr/>
                    <a:lstStyle/>
                    <a:p>
                      <a:pPr algn="l" rtl="0"/>
                      <a:r>
                        <a:rPr lang="en-US" sz="900" dirty="0"/>
                        <a:t>Out of Distribution (OOD).</a:t>
                      </a:r>
                      <a:endParaRPr lang="he-IL" sz="900" dirty="0"/>
                    </a:p>
                    <a:p>
                      <a:pPr algn="l" rtl="0"/>
                      <a:r>
                        <a:rPr lang="en-US" sz="900" dirty="0"/>
                        <a:t>When the distributed at train, called In Distribution (ID) is not the same at test.</a:t>
                      </a:r>
                    </a:p>
                    <a:p>
                      <a:pPr algn="l" rtl="0"/>
                      <a:endParaRPr lang="en-US" sz="900" dirty="0"/>
                    </a:p>
                    <a:p>
                      <a:pPr algn="l" rtl="0"/>
                      <a:endParaRPr lang="en-US" sz="900" dirty="0"/>
                    </a:p>
                    <a:p>
                      <a:pPr algn="l" rtl="0"/>
                      <a:endParaRPr lang="en-US" sz="900" dirty="0"/>
                    </a:p>
                    <a:p>
                      <a:pPr algn="l" rtl="0"/>
                      <a:endParaRPr lang="en-US" sz="900" dirty="0"/>
                    </a:p>
                    <a:p>
                      <a:pPr algn="l" rtl="0"/>
                      <a:endParaRPr lang="en-US" sz="900" dirty="0"/>
                    </a:p>
                    <a:p>
                      <a:pPr algn="l" rtl="0"/>
                      <a:endParaRPr lang="en-US" sz="900" dirty="0"/>
                    </a:p>
                    <a:p>
                      <a:pPr algn="l" rtl="0"/>
                      <a:endParaRPr lang="en-US" sz="900" dirty="0"/>
                    </a:p>
                    <a:p>
                      <a:pPr algn="l" rtl="0"/>
                      <a:r>
                        <a:rPr lang="en-US" sz="900" u="none" dirty="0"/>
                        <a:t>When dealing with OOD it is beneficial for the data to be split into subsets, called environment, each has a different distribution.  </a:t>
                      </a:r>
                      <a:endParaRPr lang="he-IL" sz="900" u="none" dirty="0"/>
                    </a:p>
                    <a:p>
                      <a:pPr algn="l" rtl="0"/>
                      <a:endParaRPr lang="en-US" sz="900" u="sng" dirty="0"/>
                    </a:p>
                    <a:p>
                      <a:pPr algn="l" rtl="0"/>
                      <a:r>
                        <a:rPr lang="en-US" sz="1400" b="1" u="sng" dirty="0">
                          <a:solidFill>
                            <a:schemeClr val="tx1"/>
                          </a:solidFill>
                        </a:rPr>
                        <a:t>XRM</a:t>
                      </a:r>
                      <a:endParaRPr lang="en-US" sz="900" b="1" u="none" dirty="0">
                        <a:solidFill>
                          <a:schemeClr val="tx1"/>
                        </a:solidFill>
                      </a:endParaRPr>
                    </a:p>
                    <a:p>
                      <a:pPr algn="l" rtl="0"/>
                      <a:r>
                        <a:rPr lang="en-US" sz="900" b="0" u="none" dirty="0"/>
                        <a:t>Automatically detect split the data into environments.</a:t>
                      </a:r>
                    </a:p>
                    <a:p>
                      <a:pPr algn="l" rtl="0"/>
                      <a:endParaRPr lang="en-US" sz="900" b="0" u="sng" dirty="0"/>
                    </a:p>
                    <a:p>
                      <a:pPr algn="l" rtl="0"/>
                      <a:r>
                        <a:rPr lang="en-US" sz="1400" b="1" u="sng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LCA</a:t>
                      </a:r>
                      <a:r>
                        <a:rPr lang="en-US" sz="900" b="1" u="sng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400" b="1" u="sng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Distance</a:t>
                      </a:r>
                    </a:p>
                    <a:p>
                      <a:pPr algn="l" rtl="0"/>
                      <a:r>
                        <a:rPr lang="en-US" sz="900" b="0" u="none" dirty="0"/>
                        <a:t>LCA on the ID has a strong correlation to the OOD accuracy.</a:t>
                      </a:r>
                      <a:endParaRPr lang="he-IL" sz="900" b="0" u="none" dirty="0"/>
                    </a:p>
                    <a:p>
                      <a:pPr algn="l" rtl="0"/>
                      <a:endParaRPr lang="en-US" sz="900" b="0" u="sng" dirty="0"/>
                    </a:p>
                    <a:p>
                      <a:pPr algn="l" rtl="0"/>
                      <a:r>
                        <a:rPr lang="en-US" sz="1400" b="1" u="sng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Test-Time Adaption</a:t>
                      </a:r>
                      <a:endParaRPr lang="he-IL" sz="1400" b="1" u="sng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l" rtl="0"/>
                      <a:r>
                        <a:rPr lang="en-US" sz="900" dirty="0"/>
                        <a:t>Has an input that can be fine tune based on the test environment.</a:t>
                      </a:r>
                    </a:p>
                    <a:p>
                      <a:pPr algn="l" rtl="0"/>
                      <a:endParaRPr lang="en-US" sz="900" u="sng" dirty="0"/>
                    </a:p>
                    <a:p>
                      <a:pPr marL="0" algn="l" defTabSz="914400" rtl="0" eaLnBrk="1" latinLnBrk="0" hangingPunct="1"/>
                      <a:r>
                        <a:rPr lang="en-US" sz="1400" b="1" u="sng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Time-Series Forecasting</a:t>
                      </a:r>
                    </a:p>
                    <a:p>
                      <a:pPr algn="l" rtl="0"/>
                      <a:r>
                        <a:rPr lang="en-US" sz="900" u="none" dirty="0"/>
                        <a:t>Find a subset of the train data that is learnable from the observations, allowing tools from invariant learning to be used, which improve OOD performants. </a:t>
                      </a:r>
                      <a:endParaRPr lang="he-IL" sz="900" u="sng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he-IL" sz="9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 sz="9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0840240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93BFAFCF-4D92-4454-9C63-F3C3BE8BFF80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134942" y="2445416"/>
            <a:ext cx="1885329" cy="812296"/>
          </a:xfrm>
          <a:prstGeom prst="rect">
            <a:avLst/>
          </a:prstGeom>
        </p:spPr>
      </p:pic>
      <p:sp>
        <p:nvSpPr>
          <p:cNvPr id="45" name="Arrow: Down 44">
            <a:hlinkClick r:id="rId38" action="ppaction://hlinksldjump"/>
            <a:extLst>
              <a:ext uri="{FF2B5EF4-FFF2-40B4-BE49-F238E27FC236}">
                <a16:creationId xmlns:a16="http://schemas.microsoft.com/office/drawing/2014/main" id="{72DB9FEF-C85F-4ED6-8B0F-B1C12E469B49}"/>
              </a:ext>
            </a:extLst>
          </p:cNvPr>
          <p:cNvSpPr/>
          <p:nvPr/>
        </p:nvSpPr>
        <p:spPr>
          <a:xfrm flipV="1">
            <a:off x="11709949" y="6354989"/>
            <a:ext cx="381000" cy="328947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2C4CAA25-E441-4EAD-8AFC-4499849D3695}"/>
              </a:ext>
            </a:extLst>
          </p:cNvPr>
          <p:cNvSpPr/>
          <p:nvPr/>
        </p:nvSpPr>
        <p:spPr>
          <a:xfrm>
            <a:off x="10950698" y="6410997"/>
            <a:ext cx="7729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Back: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427188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A9F62A6-EB19-4F98-9BF7-089CA8DBF4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latin typeface="Lucida Sans Unicode" panose="020B0602030504020204" pitchFamily="34" charset="0"/>
                <a:ea typeface="+mn-ea"/>
                <a:cs typeface="Lucida Sans Unicode" panose="020B0602030504020204" pitchFamily="34" charset="0"/>
              </a:rPr>
              <a:t>Relevant </a:t>
            </a:r>
            <a:r>
              <a:rPr lang="en-US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Papers:</a:t>
            </a:r>
            <a:endParaRPr lang="he-IL" dirty="0">
              <a:latin typeface="Lucida Sans Unicode" panose="020B0602030504020204" pitchFamily="34" charset="0"/>
              <a:ea typeface="+mn-ea"/>
              <a:cs typeface="Lucida Sans Unicode" panose="020B0602030504020204" pitchFamily="34" charset="0"/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837669A-71D0-4E70-BCCC-C60A9C973D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955631"/>
              </p:ext>
            </p:extLst>
          </p:nvPr>
        </p:nvGraphicFramePr>
        <p:xfrm>
          <a:off x="3257627" y="1810006"/>
          <a:ext cx="1955109" cy="586716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315403">
                <a:tc gridSpan="3">
                  <a:txBody>
                    <a:bodyPr/>
                    <a:lstStyle/>
                    <a:p>
                      <a:pPr algn="l" rtl="1"/>
                      <a:r>
                        <a:rPr lang="en-US" sz="1600" b="1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hlinkClick r:id="rId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XRM</a:t>
                      </a:r>
                      <a:endParaRPr lang="he-IL" b="1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8692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rtl="1"/>
                      <a:endParaRPr lang="he-IL" sz="9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Optim</a:t>
                      </a:r>
                      <a:endParaRPr lang="he-IL" sz="900" b="1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1FE"/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900" b="1" dirty="0">
                          <a:solidFill>
                            <a:schemeClr val="tx1"/>
                          </a:solidFill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OOD</a:t>
                      </a:r>
                      <a:endParaRPr lang="he-IL" sz="9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D9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DA80BADA-568D-485B-B837-03AFEAF9AF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2607986"/>
              </p:ext>
            </p:extLst>
          </p:nvPr>
        </p:nvGraphicFramePr>
        <p:xfrm>
          <a:off x="3257627" y="5292917"/>
          <a:ext cx="1955109" cy="818275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315403">
                <a:tc gridSpan="3">
                  <a:txBody>
                    <a:bodyPr/>
                    <a:lstStyle/>
                    <a:p>
                      <a:pPr algn="l" rtl="0"/>
                      <a:r>
                        <a:rPr lang="en-US" sz="1200" b="1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Test-Time Adaption</a:t>
                      </a:r>
                      <a:endParaRPr lang="he-IL" sz="1200" b="1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8692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algn="l" rtl="1"/>
                      <a:r>
                        <a:rPr lang="en-US" sz="800" b="1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Optim</a:t>
                      </a:r>
                      <a:endParaRPr lang="he-IL" sz="800" b="1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1FE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800" b="1" dirty="0">
                          <a:solidFill>
                            <a:schemeClr val="tx1"/>
                          </a:solidFill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Transfor</a:t>
                      </a:r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deploy</a:t>
                      </a:r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algn="l" rtl="1"/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/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OOD</a:t>
                      </a:r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D9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8014590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5C761156-5674-4DCA-8354-2A17D5FDA1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1355026"/>
              </p:ext>
            </p:extLst>
          </p:nvPr>
        </p:nvGraphicFramePr>
        <p:xfrm>
          <a:off x="3257627" y="2644363"/>
          <a:ext cx="1955109" cy="566839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315403">
                <a:tc gridSpan="3">
                  <a:txBody>
                    <a:bodyPr/>
                    <a:lstStyle/>
                    <a:p>
                      <a:pPr algn="l" rtl="1"/>
                      <a:r>
                        <a:rPr lang="en-US" sz="1400" b="1" dirty="0">
                          <a:solidFill>
                            <a:schemeClr val="tx1"/>
                          </a:solidFill>
                          <a:hlinkClick r:id="rId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SamFormer</a:t>
                      </a:r>
                      <a:endParaRPr lang="he-IL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8692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marL="0" marR="0" lvl="0" indent="0" algn="l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Optim</a:t>
                      </a:r>
                      <a:endParaRPr lang="he-IL" sz="900" b="1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1FE"/>
                    </a:solidFill>
                  </a:tcPr>
                </a:tc>
                <a:tc>
                  <a:txBody>
                    <a:bodyPr/>
                    <a:lstStyle/>
                    <a:p>
                      <a:pPr algn="l" rtl="1"/>
                      <a:r>
                        <a:rPr lang="en-US" sz="900" b="1" dirty="0">
                          <a:solidFill>
                            <a:schemeClr val="tx1"/>
                          </a:solidFill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Transfor</a:t>
                      </a:r>
                      <a:endParaRPr lang="he-IL" sz="9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Timeseries</a:t>
                      </a:r>
                      <a:endParaRPr lang="he-IL" sz="900" b="1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A19BB5B3-AD01-454F-AB78-D4B09610D8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6883875"/>
              </p:ext>
            </p:extLst>
          </p:nvPr>
        </p:nvGraphicFramePr>
        <p:xfrm>
          <a:off x="3257627" y="3533629"/>
          <a:ext cx="1955109" cy="586716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315403">
                <a:tc gridSpan="3">
                  <a:txBody>
                    <a:bodyPr/>
                    <a:lstStyle/>
                    <a:p>
                      <a:pPr algn="l" rtl="0"/>
                      <a:r>
                        <a:rPr lang="en-US" sz="1600" b="1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hlinkClick r:id="rId1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LCA Distance</a:t>
                      </a:r>
                      <a:endParaRPr lang="he-IL" sz="1600" b="1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8692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marL="0" marR="0" lvl="0" indent="0" algn="l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  <a:hlinkClick r:id="rId1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Classif</a:t>
                      </a:r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819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800" b="1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Optim</a:t>
                      </a:r>
                      <a:endParaRPr lang="he-IL" sz="800" b="1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1F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OOD</a:t>
                      </a:r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D9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9F28FEB0-5126-40B0-A681-3FF1B239F7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4847932"/>
              </p:ext>
            </p:extLst>
          </p:nvPr>
        </p:nvGraphicFramePr>
        <p:xfrm>
          <a:off x="3257627" y="4442772"/>
          <a:ext cx="1955109" cy="566839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315403">
                <a:tc gridSpan="3">
                  <a:txBody>
                    <a:bodyPr/>
                    <a:lstStyle/>
                    <a:p>
                      <a:pPr algn="l" rtl="0"/>
                      <a:r>
                        <a:rPr lang="en-US" sz="1400" b="1" dirty="0">
                          <a:solidFill>
                            <a:srgbClr val="0563C1"/>
                          </a:solidFill>
                          <a:hlinkClick r:id="rId1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Neuro Visualizer</a:t>
                      </a:r>
                      <a:endParaRPr lang="he-IL" sz="1400" b="1" dirty="0">
                        <a:solidFill>
                          <a:srgbClr val="0563C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8692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rtl="1"/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/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 b="1" dirty="0">
                          <a:solidFill>
                            <a:schemeClr val="tx1"/>
                          </a:solidFill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Analysis</a:t>
                      </a:r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B9596509-61C8-41CD-8351-600DC5A795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673257"/>
              </p:ext>
            </p:extLst>
          </p:nvPr>
        </p:nvGraphicFramePr>
        <p:xfrm>
          <a:off x="7839592" y="1911408"/>
          <a:ext cx="1955109" cy="586716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315403">
                <a:tc gridSpan="3">
                  <a:txBody>
                    <a:bodyPr/>
                    <a:lstStyle/>
                    <a:p>
                      <a:pPr algn="l" rtl="0"/>
                      <a:r>
                        <a:rPr lang="en-US" sz="1600" b="1" dirty="0">
                          <a:hlinkClick r:id="rId14" action="ppaction://hlinksldjump"/>
                        </a:rPr>
                        <a:t>Chain of Code</a:t>
                      </a:r>
                      <a:endParaRPr lang="he-IL" sz="16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8692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rtl="1"/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hlinkClick r:id="rId1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Vison Lang</a:t>
                      </a:r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 b="1" dirty="0">
                          <a:solidFill>
                            <a:schemeClr val="tx1"/>
                          </a:solidFill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Analysis</a:t>
                      </a:r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CB0BD3F1-FF7E-405E-AB37-99484A647A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5941687"/>
              </p:ext>
            </p:extLst>
          </p:nvPr>
        </p:nvGraphicFramePr>
        <p:xfrm>
          <a:off x="7839592" y="5217490"/>
          <a:ext cx="1955109" cy="566839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315403">
                <a:tc gridSpan="3">
                  <a:txBody>
                    <a:bodyPr/>
                    <a:lstStyle/>
                    <a:p>
                      <a:pPr algn="l" rtl="0"/>
                      <a:r>
                        <a:rPr lang="en-US" sz="1200" b="1" dirty="0">
                          <a:hlinkClick r:id="rId16" action="ppaction://hlinksldjump"/>
                        </a:rPr>
                        <a:t>Algebraic Structure</a:t>
                      </a:r>
                      <a:endParaRPr lang="he-IL" sz="12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8692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rtl="1"/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 b="1" dirty="0">
                          <a:solidFill>
                            <a:schemeClr val="tx1"/>
                          </a:solidFill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Analysis</a:t>
                      </a:r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287BF88B-B0D4-48B3-9A9D-187418AF18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7237994"/>
              </p:ext>
            </p:extLst>
          </p:nvPr>
        </p:nvGraphicFramePr>
        <p:xfrm>
          <a:off x="7839592" y="2747867"/>
          <a:ext cx="1955109" cy="586716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315403">
                <a:tc gridSpan="3">
                  <a:txBody>
                    <a:bodyPr/>
                    <a:lstStyle/>
                    <a:p>
                      <a:pPr algn="l" rtl="0"/>
                      <a:r>
                        <a:rPr lang="en-US" sz="1600" b="1" dirty="0">
                          <a:hlinkClick r:id="rId17" action="ppaction://hlinksldjump"/>
                        </a:rPr>
                        <a:t>MagicLens</a:t>
                      </a:r>
                      <a:endParaRPr lang="he-IL" sz="16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8692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rtl="1"/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hlinkClick r:id="rId1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Vison Lang</a:t>
                      </a:r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b="1" dirty="0">
                          <a:solidFill>
                            <a:schemeClr val="tx1"/>
                          </a:solidFill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Analysis</a:t>
                      </a:r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</a:tbl>
          </a:graphicData>
        </a:graphic>
      </p:graphicFrame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49853BF4-67D2-46CA-AB1A-F7309A6780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5106765"/>
              </p:ext>
            </p:extLst>
          </p:nvPr>
        </p:nvGraphicFramePr>
        <p:xfrm>
          <a:off x="7839592" y="3584326"/>
          <a:ext cx="1955109" cy="566839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315403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>
                          <a:hlinkClick r:id="rId18" action="ppaction://hlinksldjump"/>
                        </a:rPr>
                        <a:t>Expand and cluster</a:t>
                      </a:r>
                      <a:endParaRPr lang="he-IL" sz="12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8692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rtl="1"/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deploy</a:t>
                      </a:r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hlinkClick r:id="rId1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Encryption</a:t>
                      </a:r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3AC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</a:tbl>
          </a:graphicData>
        </a:graphic>
      </p:graphicFrame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0C5758C0-E726-44C7-B9E0-92465C9388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460217"/>
              </p:ext>
            </p:extLst>
          </p:nvPr>
        </p:nvGraphicFramePr>
        <p:xfrm>
          <a:off x="7839592" y="4400908"/>
          <a:ext cx="1955109" cy="566839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315403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>
                          <a:hlinkClick r:id="rId20" action="ppaction://hlinksldjump"/>
                        </a:rPr>
                        <a:t>Homomorphic encryption</a:t>
                      </a:r>
                      <a:endParaRPr lang="en-US" sz="9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8692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rtl="1"/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800" b="1" dirty="0">
                          <a:solidFill>
                            <a:schemeClr val="tx1"/>
                          </a:solidFill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Transfor</a:t>
                      </a:r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hlinkClick r:id="rId1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Encryption</a:t>
                      </a:r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3AC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</a:tbl>
          </a:graphicData>
        </a:graphic>
      </p:graphicFrame>
      <p:pic>
        <p:nvPicPr>
          <p:cNvPr id="17" name="Picture 16">
            <a:extLst>
              <a:ext uri="{FF2B5EF4-FFF2-40B4-BE49-F238E27FC236}">
                <a16:creationId xmlns:a16="http://schemas.microsoft.com/office/drawing/2014/main" id="{44961FDB-B0F5-419B-9DE7-E7AC8A2C5689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clrChange>
              <a:clrFrom>
                <a:srgbClr val="EFF7FF"/>
              </a:clrFrom>
              <a:clrTo>
                <a:srgbClr val="EFF7FF">
                  <a:alpha val="0"/>
                </a:srgbClr>
              </a:clrTo>
            </a:clrChange>
          </a:blip>
          <a:srcRect l="28500" t="-2609" b="8831"/>
          <a:stretch/>
        </p:blipFill>
        <p:spPr>
          <a:xfrm>
            <a:off x="4536584" y="2692474"/>
            <a:ext cx="720000" cy="227940"/>
          </a:xfrm>
          <a:prstGeom prst="rect">
            <a:avLst/>
          </a:prstGeom>
        </p:spPr>
      </p:pic>
      <p:pic>
        <p:nvPicPr>
          <p:cNvPr id="18" name="Picture 2" descr="Meta Research">
            <a:extLst>
              <a:ext uri="{FF2B5EF4-FFF2-40B4-BE49-F238E27FC236}">
                <a16:creationId xmlns:a16="http://schemas.microsoft.com/office/drawing/2014/main" id="{DA984095-ABF5-4D5B-B4B2-D08F87FDB4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93" t="23040" r="9547" b="23326"/>
          <a:stretch/>
        </p:blipFill>
        <p:spPr bwMode="auto">
          <a:xfrm>
            <a:off x="4536584" y="1867905"/>
            <a:ext cx="720000" cy="209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3018DCE-D2E3-4999-AB10-A736A8D7E783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sharpenSoften amount="100000"/>
                    </a14:imgEffect>
                    <a14:imgEffect>
                      <a14:brightnessContrast contrast="34000"/>
                    </a14:imgEffect>
                  </a14:imgLayer>
                </a14:imgProps>
              </a:ext>
            </a:extLst>
          </a:blip>
          <a:srcRect l="8024" t="10061" r="11124" b="8818"/>
          <a:stretch/>
        </p:blipFill>
        <p:spPr>
          <a:xfrm>
            <a:off x="4716584" y="3472483"/>
            <a:ext cx="360000" cy="354504"/>
          </a:xfrm>
          <a:prstGeom prst="ellipse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06D7929-0175-4081-A525-D164F6FDF330}"/>
              </a:ext>
            </a:extLst>
          </p:cNvPr>
          <p:cNvPicPr>
            <a:picLocks noChangeAspect="1"/>
          </p:cNvPicPr>
          <p:nvPr/>
        </p:nvPicPr>
        <p:blipFill>
          <a:blip r:embed="rId2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26">
                    <a14:imgEffect>
                      <a14:sharpenSoften amount="69000"/>
                    </a14:imgEffect>
                    <a14:imgEffect>
                      <a14:brightnessContrast contrast="7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63537" y="4532412"/>
            <a:ext cx="720000" cy="163299"/>
          </a:xfrm>
          <a:prstGeom prst="rect">
            <a:avLst/>
          </a:prstGeom>
        </p:spPr>
      </p:pic>
      <p:pic>
        <p:nvPicPr>
          <p:cNvPr id="21" name="Picture 10" descr="File:Google DeepMind logo.png - Wikimedia Commons">
            <a:extLst>
              <a:ext uri="{FF2B5EF4-FFF2-40B4-BE49-F238E27FC236}">
                <a16:creationId xmlns:a16="http://schemas.microsoft.com/office/drawing/2014/main" id="{4922F691-E115-4302-9CE7-A30A5F45EC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7">
            <a:extLst>
              <a:ext uri="{BEBA8EAE-BF5A-486C-A8C5-ECC9F3942E4B}">
                <a14:imgProps xmlns:a14="http://schemas.microsoft.com/office/drawing/2010/main">
                  <a14:imgLayer r:embed="rId28">
                    <a14:imgEffect>
                      <a14:backgroundRemoval t="9795" b="89522" l="3691" r="96604">
                        <a14:foregroundMark x1="10089" y1="50797" x2="10876" y2="57403"/>
                        <a14:foregroundMark x1="5364" y1="66970" x2="3740" y2="58314"/>
                        <a14:foregroundMark x1="14173" y1="64009" x2="15404" y2="64009"/>
                        <a14:foregroundMark x1="22195" y1="66059" x2="24016" y2="66059"/>
                        <a14:foregroundMark x1="28543" y1="66059" x2="31841" y2="66059"/>
                        <a14:foregroundMark x1="33661" y1="58314" x2="34055" y2="61276"/>
                        <a14:foregroundMark x1="36762" y1="50797" x2="36762" y2="61276"/>
                        <a14:foregroundMark x1="51083" y1="36446" x2="51722" y2="45103"/>
                        <a14:foregroundMark x1="53740" y1="51708" x2="53740" y2="58314"/>
                        <a14:foregroundMark x1="59892" y1="50797" x2="59892" y2="56492"/>
                        <a14:foregroundMark x1="66683" y1="48064" x2="66486" y2="55581"/>
                        <a14:foregroundMark x1="73671" y1="35535" x2="74902" y2="38497"/>
                        <a14:foregroundMark x1="82874" y1="32802" x2="82874" y2="32802"/>
                        <a14:foregroundMark x1="82874" y1="44191" x2="82874" y2="52620"/>
                        <a14:foregroundMark x1="85974" y1="45103" x2="85974" y2="51708"/>
                        <a14:foregroundMark x1="96211" y1="43280" x2="96604" y2="48975"/>
                        <a14:foregroundMark x1="34301" y1="33713" x2="34301" y2="39408"/>
                        <a14:backgroundMark x1="38189" y1="49886" x2="38189" y2="498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70"/>
          <a:stretch/>
        </p:blipFill>
        <p:spPr bwMode="auto">
          <a:xfrm>
            <a:off x="9268203" y="1997421"/>
            <a:ext cx="720000" cy="159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076D80C-833F-45AE-82D0-80680B9115EC}"/>
              </a:ext>
            </a:extLst>
          </p:cNvPr>
          <p:cNvPicPr>
            <a:picLocks noChangeAspect="1"/>
          </p:cNvPicPr>
          <p:nvPr/>
        </p:nvPicPr>
        <p:blipFill>
          <a:blip r:embed="rId2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0">
                    <a14:imgEffect>
                      <a14:brightnessContrast contrast="57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63537" y="5201589"/>
            <a:ext cx="720000" cy="315971"/>
          </a:xfrm>
          <a:prstGeom prst="rect">
            <a:avLst/>
          </a:prstGeom>
        </p:spPr>
      </p:pic>
      <p:pic>
        <p:nvPicPr>
          <p:cNvPr id="23" name="Picture 10" descr="File:Google DeepMind logo.png - Wikimedia Commons">
            <a:extLst>
              <a:ext uri="{FF2B5EF4-FFF2-40B4-BE49-F238E27FC236}">
                <a16:creationId xmlns:a16="http://schemas.microsoft.com/office/drawing/2014/main" id="{21C5AE4C-1828-4800-ABE1-14F4AC02D9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7">
            <a:extLst>
              <a:ext uri="{BEBA8EAE-BF5A-486C-A8C5-ECC9F3942E4B}">
                <a14:imgProps xmlns:a14="http://schemas.microsoft.com/office/drawing/2010/main">
                  <a14:imgLayer r:embed="rId28">
                    <a14:imgEffect>
                      <a14:backgroundRemoval t="9795" b="89522" l="3691" r="96604">
                        <a14:foregroundMark x1="10089" y1="50797" x2="10876" y2="57403"/>
                        <a14:foregroundMark x1="5364" y1="66970" x2="3740" y2="58314"/>
                        <a14:foregroundMark x1="14173" y1="64009" x2="15404" y2="64009"/>
                        <a14:foregroundMark x1="22195" y1="66059" x2="24016" y2="66059"/>
                        <a14:foregroundMark x1="28543" y1="66059" x2="31841" y2="66059"/>
                        <a14:foregroundMark x1="33661" y1="58314" x2="34055" y2="61276"/>
                        <a14:foregroundMark x1="36762" y1="50797" x2="36762" y2="61276"/>
                        <a14:foregroundMark x1="51083" y1="36446" x2="51722" y2="45103"/>
                        <a14:foregroundMark x1="53740" y1="51708" x2="53740" y2="58314"/>
                        <a14:foregroundMark x1="59892" y1="50797" x2="59892" y2="56492"/>
                        <a14:foregroundMark x1="66683" y1="48064" x2="66486" y2="55581"/>
                        <a14:foregroundMark x1="73671" y1="35535" x2="74902" y2="38497"/>
                        <a14:foregroundMark x1="82874" y1="32802" x2="82874" y2="32802"/>
                        <a14:foregroundMark x1="82874" y1="44191" x2="82874" y2="52620"/>
                        <a14:foregroundMark x1="85974" y1="45103" x2="85974" y2="51708"/>
                        <a14:foregroundMark x1="96211" y1="43280" x2="96604" y2="48975"/>
                        <a14:foregroundMark x1="34301" y1="33713" x2="34301" y2="39408"/>
                        <a14:backgroundMark x1="38189" y1="49886" x2="38189" y2="498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70"/>
          <a:stretch/>
        </p:blipFill>
        <p:spPr bwMode="auto">
          <a:xfrm>
            <a:off x="9268203" y="2771298"/>
            <a:ext cx="720000" cy="159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451D0E7-10B2-4630-A800-749BE90466BF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9425917" y="3590000"/>
            <a:ext cx="404571" cy="144000"/>
          </a:xfrm>
          <a:prstGeom prst="rect">
            <a:avLst/>
          </a:prstGeom>
        </p:spPr>
      </p:pic>
      <p:pic>
        <p:nvPicPr>
          <p:cNvPr id="25" name="Picture 6" descr="IBM brand resources: accessing high-guality vector logo SVG, brand colors,  and more.">
            <a:extLst>
              <a:ext uri="{FF2B5EF4-FFF2-40B4-BE49-F238E27FC236}">
                <a16:creationId xmlns:a16="http://schemas.microsoft.com/office/drawing/2014/main" id="{4C3605B1-D39F-4D8C-9E9B-93B87DD18E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00" t="26754" r="9097" b="23173"/>
          <a:stretch/>
        </p:blipFill>
        <p:spPr bwMode="auto">
          <a:xfrm>
            <a:off x="9425917" y="4378797"/>
            <a:ext cx="325720" cy="1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BE8EBD3-8D6C-47F3-A342-E35A6DB4F773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9268813" y="5244418"/>
            <a:ext cx="719390" cy="243861"/>
          </a:xfrm>
          <a:prstGeom prst="rect">
            <a:avLst/>
          </a:prstGeom>
        </p:spPr>
      </p:pic>
      <p:sp>
        <p:nvSpPr>
          <p:cNvPr id="27" name="Arrow: Down 26">
            <a:extLst>
              <a:ext uri="{FF2B5EF4-FFF2-40B4-BE49-F238E27FC236}">
                <a16:creationId xmlns:a16="http://schemas.microsoft.com/office/drawing/2014/main" id="{7AED5EA3-90EC-487B-AA90-CD0FE52900BC}"/>
              </a:ext>
            </a:extLst>
          </p:cNvPr>
          <p:cNvSpPr/>
          <p:nvPr/>
        </p:nvSpPr>
        <p:spPr>
          <a:xfrm flipV="1">
            <a:off x="2406432" y="1972476"/>
            <a:ext cx="535459" cy="4692377"/>
          </a:xfrm>
          <a:prstGeom prst="downArrow">
            <a:avLst/>
          </a:prstGeom>
          <a:gradFill>
            <a:gsLst>
              <a:gs pos="0">
                <a:srgbClr val="DAEFC3"/>
              </a:gs>
              <a:gs pos="100000">
                <a:srgbClr val="92D05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8" name="Arrow: Down 27">
            <a:extLst>
              <a:ext uri="{FF2B5EF4-FFF2-40B4-BE49-F238E27FC236}">
                <a16:creationId xmlns:a16="http://schemas.microsoft.com/office/drawing/2014/main" id="{B27BD699-7EDC-4180-B05B-45B73AEFA420}"/>
              </a:ext>
            </a:extLst>
          </p:cNvPr>
          <p:cNvSpPr/>
          <p:nvPr/>
        </p:nvSpPr>
        <p:spPr>
          <a:xfrm flipV="1">
            <a:off x="6935418" y="1972140"/>
            <a:ext cx="535459" cy="4619159"/>
          </a:xfrm>
          <a:prstGeom prst="downArrow">
            <a:avLst/>
          </a:prstGeom>
          <a:gradFill>
            <a:gsLst>
              <a:gs pos="0">
                <a:schemeClr val="bg1"/>
              </a:gs>
              <a:gs pos="100000">
                <a:srgbClr val="DAEFC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1C1E6212-27F0-4D67-9E24-99DA384F212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012867" y="2306695"/>
          <a:ext cx="505254" cy="1325563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505254">
                  <a:extLst>
                    <a:ext uri="{9D8B030D-6E8A-4147-A177-3AD203B41FA5}">
                      <a16:colId xmlns:a16="http://schemas.microsoft.com/office/drawing/2014/main" val="2724530973"/>
                    </a:ext>
                  </a:extLst>
                </a:gridCol>
              </a:tblGrid>
              <a:tr h="1325563">
                <a:tc>
                  <a:txBody>
                    <a:bodyPr/>
                    <a:lstStyle/>
                    <a:p>
                      <a:pPr algn="r" rtl="1"/>
                      <a:r>
                        <a:rPr lang="en-US" sz="2000" dirty="0"/>
                        <a:t>Relevance</a:t>
                      </a:r>
                      <a:endParaRPr lang="he-IL" sz="2000" dirty="0"/>
                    </a:p>
                  </a:txBody>
                  <a:tcPr vert="vert270"/>
                </a:tc>
                <a:extLst>
                  <a:ext uri="{0D108BD9-81ED-4DB2-BD59-A6C34878D82A}">
                    <a16:rowId xmlns:a16="http://schemas.microsoft.com/office/drawing/2014/main" val="3106504377"/>
                  </a:ext>
                </a:extLst>
              </a:tr>
            </a:tbl>
          </a:graphicData>
        </a:graphic>
      </p:graphicFrame>
      <p:graphicFrame>
        <p:nvGraphicFramePr>
          <p:cNvPr id="30" name="Table 29">
            <a:extLst>
              <a:ext uri="{FF2B5EF4-FFF2-40B4-BE49-F238E27FC236}">
                <a16:creationId xmlns:a16="http://schemas.microsoft.com/office/drawing/2014/main" id="{2EFB0A6A-B237-4ED0-A36A-814796B66B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4862280"/>
              </p:ext>
            </p:extLst>
          </p:nvPr>
        </p:nvGraphicFramePr>
        <p:xfrm>
          <a:off x="3257627" y="6098015"/>
          <a:ext cx="1955109" cy="566839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315403">
                <a:tc gridSpan="3">
                  <a:txBody>
                    <a:bodyPr/>
                    <a:lstStyle/>
                    <a:p>
                      <a:pPr algn="l" rtl="0"/>
                      <a:r>
                        <a:rPr lang="en-US" sz="900" b="1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  <a:hlinkClick r:id="rId3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Time-Series Forecasting </a:t>
                      </a:r>
                      <a:endParaRPr lang="he-IL" sz="900" b="1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8692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algn="l" rtl="1"/>
                      <a:r>
                        <a:rPr lang="en-US" sz="800" b="1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Optim</a:t>
                      </a:r>
                      <a:endParaRPr lang="he-IL" sz="800" b="1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1FE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800" b="1" dirty="0">
                          <a:solidFill>
                            <a:schemeClr val="tx1"/>
                          </a:solidFill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OOD</a:t>
                      </a:r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D9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b="1" dirty="0">
                          <a:solidFill>
                            <a:schemeClr val="tx1"/>
                          </a:solidFill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Timeseries</a:t>
                      </a:r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</a:tbl>
          </a:graphicData>
        </a:graphic>
      </p:graphicFrame>
      <p:pic>
        <p:nvPicPr>
          <p:cNvPr id="32" name="Picture 31">
            <a:extLst>
              <a:ext uri="{FF2B5EF4-FFF2-40B4-BE49-F238E27FC236}">
                <a16:creationId xmlns:a16="http://schemas.microsoft.com/office/drawing/2014/main" id="{8AB8EBDE-8E48-4C2B-9746-CFD9B1A8A5B9}"/>
              </a:ext>
            </a:extLst>
          </p:cNvPr>
          <p:cNvPicPr>
            <a:picLocks noChangeAspect="1"/>
          </p:cNvPicPr>
          <p:nvPr/>
        </p:nvPicPr>
        <p:blipFill rotWithShape="1">
          <a:blip r:embed="rId35">
            <a:extLst>
              <a:ext uri="{BEBA8EAE-BF5A-486C-A8C5-ECC9F3942E4B}">
                <a14:imgProps xmlns:a14="http://schemas.microsoft.com/office/drawing/2010/main">
                  <a14:imgLayer r:embed="rId36">
                    <a14:imgEffect>
                      <a14:backgroundRemoval t="2182" b="8283" l="909" r="11788">
                        <a14:foregroundMark x1="2303" y1="4444" x2="2303" y2="4444"/>
                        <a14:foregroundMark x1="4091" y1="4606" x2="3303" y2="4606"/>
                        <a14:foregroundMark x1="6212" y1="4444" x2="6212" y2="4444"/>
                        <a14:foregroundMark x1="5394" y1="6869" x2="5394" y2="5939"/>
                        <a14:foregroundMark x1="6303" y1="7111" x2="6303" y2="6707"/>
                        <a14:foregroundMark x1="9394" y1="6182" x2="9394" y2="6182"/>
                        <a14:foregroundMark x1="8000" y1="7111" x2="8000" y2="7111"/>
                        <a14:foregroundMark x1="10394" y1="4727" x2="10394" y2="4727"/>
                        <a14:foregroundMark x1="8788" y1="3919" x2="8788" y2="3919"/>
                        <a14:foregroundMark x1="4515" y1="4202" x2="4515" y2="4202"/>
                        <a14:foregroundMark x1="909" y1="3919" x2="909" y2="3919"/>
                        <a14:foregroundMark x1="8000" y1="4323" x2="8000" y2="4323"/>
                        <a14:foregroundMark x1="5909" y1="4323" x2="5909" y2="4323"/>
                        <a14:foregroundMark x1="6212" y1="4323" x2="6212" y2="4323"/>
                        <a14:backgroundMark x1="8394" y1="7636" x2="8394" y2="7636"/>
                        <a14:backgroundMark x1="8606" y1="7798" x2="7697" y2="7394"/>
                        <a14:backgroundMark x1="5394" y1="4848" x2="5091" y2="4848"/>
                        <a14:backgroundMark x1="11000" y1="7798" x2="11000" y2="8323"/>
                        <a14:backgroundMark x1="11606" y1="7394" x2="11606" y2="6061"/>
                        <a14:backgroundMark x1="10909" y1="7515" x2="11091" y2="5939"/>
                        <a14:backgroundMark x1="11606" y1="5535" x2="11515" y2="432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511" r="87133" b="91556"/>
          <a:stretch/>
        </p:blipFill>
        <p:spPr>
          <a:xfrm>
            <a:off x="4593772" y="6093041"/>
            <a:ext cx="720000" cy="290987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FA9342E0-CBEA-4F89-91EB-4BD0FF94515D}"/>
              </a:ext>
            </a:extLst>
          </p:cNvPr>
          <p:cNvSpPr txBox="1"/>
          <p:nvPr/>
        </p:nvSpPr>
        <p:spPr>
          <a:xfrm>
            <a:off x="5366624" y="2181690"/>
            <a:ext cx="1579694" cy="25391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050" dirty="0"/>
              <a:t>Automatic data balance.</a:t>
            </a:r>
            <a:endParaRPr lang="he-IL" sz="105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09AF54F-16FA-4060-9D3C-4A09AD05880C}"/>
              </a:ext>
            </a:extLst>
          </p:cNvPr>
          <p:cNvSpPr/>
          <p:nvPr/>
        </p:nvSpPr>
        <p:spPr>
          <a:xfrm>
            <a:off x="5366624" y="6381434"/>
            <a:ext cx="1226925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Find learnable part of data.</a:t>
            </a:r>
            <a:endParaRPr lang="he-IL" sz="1050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D1E594C-C793-4277-ADB4-1639A14F813D}"/>
              </a:ext>
            </a:extLst>
          </p:cNvPr>
          <p:cNvSpPr/>
          <p:nvPr/>
        </p:nvSpPr>
        <p:spPr>
          <a:xfrm>
            <a:off x="5366624" y="5567285"/>
            <a:ext cx="1226925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TTA without BP.</a:t>
            </a:r>
            <a:endParaRPr lang="he-IL" sz="1050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B82EA18-B0AB-48AD-AA73-BC639AC28A3D}"/>
              </a:ext>
            </a:extLst>
          </p:cNvPr>
          <p:cNvSpPr/>
          <p:nvPr/>
        </p:nvSpPr>
        <p:spPr>
          <a:xfrm>
            <a:off x="5366624" y="4753137"/>
            <a:ext cx="1478783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Manifold not 2D plane.</a:t>
            </a:r>
            <a:endParaRPr lang="he-IL" sz="1050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A519130-5BA6-45B2-A6EC-811D65713F33}"/>
              </a:ext>
            </a:extLst>
          </p:cNvPr>
          <p:cNvSpPr/>
          <p:nvPr/>
        </p:nvSpPr>
        <p:spPr>
          <a:xfrm>
            <a:off x="5366624" y="3777407"/>
            <a:ext cx="1478783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Lowest Common Ancestor. </a:t>
            </a:r>
            <a:endParaRPr lang="he-IL" sz="105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5D427C2-DB32-497C-AC6A-B68F2F5AF17E}"/>
              </a:ext>
            </a:extLst>
          </p:cNvPr>
          <p:cNvSpPr txBox="1"/>
          <p:nvPr/>
        </p:nvSpPr>
        <p:spPr>
          <a:xfrm>
            <a:off x="5366624" y="2881538"/>
            <a:ext cx="1478783" cy="43088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050" dirty="0"/>
              <a:t>Sharpness-Aware Minimization. </a:t>
            </a:r>
            <a:endParaRPr lang="he-IL" sz="105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DEF6606-9C57-4C47-9569-8B723F18EC91}"/>
              </a:ext>
            </a:extLst>
          </p:cNvPr>
          <p:cNvSpPr txBox="1"/>
          <p:nvPr/>
        </p:nvSpPr>
        <p:spPr>
          <a:xfrm>
            <a:off x="10099539" y="2204766"/>
            <a:ext cx="1478783" cy="41549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050" dirty="0"/>
              <a:t>Executable using code  and LLM. </a:t>
            </a:r>
            <a:endParaRPr lang="he-IL" sz="105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E3E9332-9327-48F9-91ED-97EA3B187E05}"/>
              </a:ext>
            </a:extLst>
          </p:cNvPr>
          <p:cNvSpPr txBox="1"/>
          <p:nvPr/>
        </p:nvSpPr>
        <p:spPr>
          <a:xfrm>
            <a:off x="10099539" y="3072003"/>
            <a:ext cx="1478783" cy="25391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050" dirty="0"/>
              <a:t>Vision Lang search.</a:t>
            </a:r>
            <a:endParaRPr lang="he-IL" sz="105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3F850B6-A1A6-4E71-BEB1-BCCE8AFF39D0}"/>
              </a:ext>
            </a:extLst>
          </p:cNvPr>
          <p:cNvSpPr txBox="1"/>
          <p:nvPr/>
        </p:nvSpPr>
        <p:spPr>
          <a:xfrm>
            <a:off x="10099539" y="3846396"/>
            <a:ext cx="1478783" cy="41549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050" dirty="0"/>
              <a:t>Extract NN weights from black box.</a:t>
            </a:r>
            <a:endParaRPr lang="he-IL" sz="105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60A48B5-1EB3-4296-B731-8E16C4E14D9D}"/>
              </a:ext>
            </a:extLst>
          </p:cNvPr>
          <p:cNvSpPr txBox="1"/>
          <p:nvPr/>
        </p:nvSpPr>
        <p:spPr>
          <a:xfrm>
            <a:off x="10099539" y="4681331"/>
            <a:ext cx="1478783" cy="41549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050" dirty="0"/>
              <a:t>Evaluate on encrypted model and data</a:t>
            </a:r>
            <a:endParaRPr lang="he-IL" sz="105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E518E51-13B7-4A72-A5D3-228E35B2D198}"/>
              </a:ext>
            </a:extLst>
          </p:cNvPr>
          <p:cNvSpPr txBox="1"/>
          <p:nvPr/>
        </p:nvSpPr>
        <p:spPr>
          <a:xfrm>
            <a:off x="10099539" y="5449378"/>
            <a:ext cx="2025785" cy="25391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050" dirty="0"/>
              <a:t>Math operator in latent space.</a:t>
            </a:r>
            <a:endParaRPr lang="he-IL" sz="1050" dirty="0"/>
          </a:p>
        </p:txBody>
      </p:sp>
      <p:graphicFrame>
        <p:nvGraphicFramePr>
          <p:cNvPr id="44" name="Table 43">
            <a:extLst>
              <a:ext uri="{FF2B5EF4-FFF2-40B4-BE49-F238E27FC236}">
                <a16:creationId xmlns:a16="http://schemas.microsoft.com/office/drawing/2014/main" id="{9B17B74F-49BB-4EEB-B1EF-AC559EE608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5584862"/>
              </p:ext>
            </p:extLst>
          </p:nvPr>
        </p:nvGraphicFramePr>
        <p:xfrm>
          <a:off x="105979" y="1559307"/>
          <a:ext cx="1995615" cy="522102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65205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65205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65205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26063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>
                          <a:highlight>
                            <a:srgbClr val="FFFF00"/>
                          </a:highlight>
                        </a:rPr>
                        <a:t>Optim</a:t>
                      </a:r>
                      <a:endParaRPr lang="he-IL" sz="900" b="1" dirty="0"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1F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he-IL" sz="9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/>
                      <a:endParaRPr lang="he-IL" sz="9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  <a:tr h="4960389">
                <a:tc gridSpan="3">
                  <a:txBody>
                    <a:bodyPr/>
                    <a:lstStyle/>
                    <a:p>
                      <a:pPr algn="l" rtl="0"/>
                      <a:r>
                        <a:rPr lang="en-US" sz="900" dirty="0"/>
                        <a:t>Optimization process, i.e., the training process.</a:t>
                      </a:r>
                    </a:p>
                    <a:p>
                      <a:pPr algn="l" rtl="0"/>
                      <a:endParaRPr lang="en-US" sz="900" dirty="0"/>
                    </a:p>
                    <a:p>
                      <a:pPr algn="l" rtl="0"/>
                      <a:r>
                        <a:rPr lang="en-US" sz="1400" b="1" u="sng" dirty="0">
                          <a:solidFill>
                            <a:schemeClr val="tx1"/>
                          </a:solidFill>
                        </a:rPr>
                        <a:t>XRM</a:t>
                      </a:r>
                      <a:endParaRPr lang="en-US" sz="900" b="1" u="none" dirty="0">
                        <a:solidFill>
                          <a:schemeClr val="tx1"/>
                        </a:solidFill>
                      </a:endParaRPr>
                    </a:p>
                    <a:p>
                      <a:pPr algn="l" rtl="0"/>
                      <a:r>
                        <a:rPr lang="en-US" sz="900" b="0" u="none" dirty="0"/>
                        <a:t>Loss function that panelizes the model base on the worst subset of the data (worst performing environment).</a:t>
                      </a:r>
                    </a:p>
                    <a:p>
                      <a:pPr algn="l" rtl="0"/>
                      <a:endParaRPr lang="en-US" sz="1400" u="sng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l" rtl="0"/>
                      <a:r>
                        <a:rPr lang="en-US" sz="1400" b="1" i="0" u="sng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SamFormer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0" u="non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Sharpness-Aware Minimization, to avoid sharp local minima.</a:t>
                      </a:r>
                      <a:endParaRPr lang="he-IL" sz="900" b="0" u="non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l" rtl="0"/>
                      <a:endParaRPr lang="en-US" sz="1400" u="non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l" rtl="0"/>
                      <a:r>
                        <a:rPr lang="en-US" sz="1400" b="1" u="sng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LCA</a:t>
                      </a:r>
                      <a:r>
                        <a:rPr lang="en-US" sz="900" b="1" u="sng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400" b="1" u="sng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Distance</a:t>
                      </a:r>
                    </a:p>
                    <a:p>
                      <a:pPr algn="l" rtl="0"/>
                      <a:r>
                        <a:rPr lang="en-US" sz="900" b="0" u="none" dirty="0"/>
                        <a:t>LCA distance allows for soft labels instead of 1-hot encoding. </a:t>
                      </a:r>
                    </a:p>
                    <a:p>
                      <a:pPr algn="l" rtl="0"/>
                      <a:endParaRPr lang="en-US" sz="900" b="0" u="sng" dirty="0"/>
                    </a:p>
                    <a:p>
                      <a:pPr algn="l" rtl="0"/>
                      <a:r>
                        <a:rPr lang="en-US" sz="1400" b="1" u="sng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Test-Time Adaption</a:t>
                      </a:r>
                      <a:endParaRPr lang="he-IL" sz="1400" b="1" u="sng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l" rtl="0"/>
                      <a:r>
                        <a:rPr lang="en-US" sz="900" dirty="0"/>
                        <a:t>Optimization with no back propagation (BP).</a:t>
                      </a:r>
                    </a:p>
                    <a:p>
                      <a:pPr algn="l" rtl="0"/>
                      <a:endParaRPr lang="en-US" sz="900" u="sng" dirty="0"/>
                    </a:p>
                    <a:p>
                      <a:pPr marL="0" algn="l" defTabSz="914400" rtl="0" eaLnBrk="1" latinLnBrk="0" hangingPunct="1"/>
                      <a:r>
                        <a:rPr lang="en-US" sz="1400" b="1" u="sng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Time-Series Forecasting</a:t>
                      </a:r>
                    </a:p>
                    <a:p>
                      <a:pPr algn="l" rtl="0"/>
                      <a:r>
                        <a:rPr lang="en-US" sz="900" u="none" dirty="0"/>
                        <a:t>Estimate the learnable part of the data using optimization schema. </a:t>
                      </a:r>
                      <a:endParaRPr lang="he-IL" sz="900" u="sng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he-IL" sz="9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 sz="9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0840240"/>
                  </a:ext>
                </a:extLst>
              </a:tr>
            </a:tbl>
          </a:graphicData>
        </a:graphic>
      </p:graphicFrame>
      <p:sp>
        <p:nvSpPr>
          <p:cNvPr id="45" name="Arrow: Down 44">
            <a:hlinkClick r:id="rId37" action="ppaction://hlinksldjump"/>
            <a:extLst>
              <a:ext uri="{FF2B5EF4-FFF2-40B4-BE49-F238E27FC236}">
                <a16:creationId xmlns:a16="http://schemas.microsoft.com/office/drawing/2014/main" id="{72DB9FEF-C85F-4ED6-8B0F-B1C12E469B49}"/>
              </a:ext>
            </a:extLst>
          </p:cNvPr>
          <p:cNvSpPr/>
          <p:nvPr/>
        </p:nvSpPr>
        <p:spPr>
          <a:xfrm flipV="1">
            <a:off x="11709949" y="6354989"/>
            <a:ext cx="381000" cy="328947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2C4CAA25-E441-4EAD-8AFC-4499849D3695}"/>
              </a:ext>
            </a:extLst>
          </p:cNvPr>
          <p:cNvSpPr/>
          <p:nvPr/>
        </p:nvSpPr>
        <p:spPr>
          <a:xfrm>
            <a:off x="10950698" y="6410997"/>
            <a:ext cx="7729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Back: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673683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A9F62A6-EB19-4F98-9BF7-089CA8DBF4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latin typeface="Lucida Sans Unicode" panose="020B0602030504020204" pitchFamily="34" charset="0"/>
                <a:ea typeface="+mn-ea"/>
                <a:cs typeface="Lucida Sans Unicode" panose="020B0602030504020204" pitchFamily="34" charset="0"/>
              </a:rPr>
              <a:t>Relevant </a:t>
            </a:r>
            <a:r>
              <a:rPr lang="en-US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Papers:</a:t>
            </a:r>
            <a:endParaRPr lang="he-IL" dirty="0">
              <a:latin typeface="Lucida Sans Unicode" panose="020B0602030504020204" pitchFamily="34" charset="0"/>
              <a:ea typeface="+mn-ea"/>
              <a:cs typeface="Lucida Sans Unicode" panose="020B0602030504020204" pitchFamily="34" charset="0"/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837669A-71D0-4E70-BCCC-C60A9C973D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0476266"/>
              </p:ext>
            </p:extLst>
          </p:nvPr>
        </p:nvGraphicFramePr>
        <p:xfrm>
          <a:off x="3257627" y="1810006"/>
          <a:ext cx="1955109" cy="586716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315403">
                <a:tc gridSpan="3">
                  <a:txBody>
                    <a:bodyPr/>
                    <a:lstStyle/>
                    <a:p>
                      <a:pPr algn="l" rtl="1"/>
                      <a:r>
                        <a:rPr lang="en-US" sz="1600" b="1" kern="1200" dirty="0">
                          <a:solidFill>
                            <a:srgbClr val="0563C1"/>
                          </a:solidFill>
                          <a:latin typeface="+mn-lt"/>
                          <a:ea typeface="+mn-ea"/>
                          <a:cs typeface="+mn-cs"/>
                          <a:hlinkClick r:id="rId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XRM</a:t>
                      </a:r>
                      <a:endParaRPr lang="he-IL" sz="1600" b="1" kern="1200" dirty="0">
                        <a:solidFill>
                          <a:srgbClr val="0563C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8692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rtl="1"/>
                      <a:endParaRPr lang="he-IL" sz="9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Optim</a:t>
                      </a:r>
                      <a:endParaRPr lang="he-IL" sz="9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1FE"/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900" b="1" dirty="0">
                          <a:solidFill>
                            <a:schemeClr val="tx1"/>
                          </a:solidFill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OOD</a:t>
                      </a:r>
                      <a:endParaRPr lang="he-IL" sz="9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D9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DA80BADA-568D-485B-B837-03AFEAF9AF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0115505"/>
              </p:ext>
            </p:extLst>
          </p:nvPr>
        </p:nvGraphicFramePr>
        <p:xfrm>
          <a:off x="3257627" y="5292917"/>
          <a:ext cx="1955109" cy="818275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315403">
                <a:tc gridSpan="3">
                  <a:txBody>
                    <a:bodyPr/>
                    <a:lstStyle/>
                    <a:p>
                      <a:pPr algn="l" rtl="0"/>
                      <a:r>
                        <a:rPr lang="en-US" sz="1200" b="1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Test-Time Adaption</a:t>
                      </a:r>
                      <a:endParaRPr lang="he-IL" sz="1200" b="1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8692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algn="l" rtl="1"/>
                      <a:r>
                        <a:rPr lang="en-US" sz="800" b="1" dirty="0">
                          <a:solidFill>
                            <a:schemeClr val="tx1"/>
                          </a:solidFill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Optim</a:t>
                      </a:r>
                      <a:endParaRPr lang="he-IL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1F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Transfor</a:t>
                      </a:r>
                      <a:endParaRPr lang="he-IL" sz="800" b="1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deploy</a:t>
                      </a:r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algn="l" rtl="1"/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/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OOD</a:t>
                      </a:r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D9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8014590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5C761156-5674-4DCA-8354-2A17D5FDA1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5768457"/>
              </p:ext>
            </p:extLst>
          </p:nvPr>
        </p:nvGraphicFramePr>
        <p:xfrm>
          <a:off x="3257627" y="2644363"/>
          <a:ext cx="1955109" cy="566839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315403">
                <a:tc gridSpan="3">
                  <a:txBody>
                    <a:bodyPr/>
                    <a:lstStyle/>
                    <a:p>
                      <a:pPr algn="l" rtl="1"/>
                      <a:r>
                        <a:rPr lang="en-US" sz="1400" b="1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hlinkClick r:id="rId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SamFormer</a:t>
                      </a:r>
                      <a:endParaRPr lang="he-IL" sz="1400" b="1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8692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marL="0" marR="0" lvl="0" indent="0" algn="l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Optim</a:t>
                      </a:r>
                      <a:endParaRPr lang="he-IL" sz="9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1FE"/>
                    </a:solidFill>
                  </a:tcPr>
                </a:tc>
                <a:tc>
                  <a:txBody>
                    <a:bodyPr/>
                    <a:lstStyle/>
                    <a:p>
                      <a:pPr algn="l" rtl="1"/>
                      <a:r>
                        <a:rPr lang="en-US" sz="900" b="1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Transfor</a:t>
                      </a:r>
                      <a:endParaRPr lang="he-IL" sz="900" b="1" dirty="0"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Timeseries</a:t>
                      </a:r>
                      <a:endParaRPr lang="he-IL" sz="900" b="1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A19BB5B3-AD01-454F-AB78-D4B09610D8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2142934"/>
              </p:ext>
            </p:extLst>
          </p:nvPr>
        </p:nvGraphicFramePr>
        <p:xfrm>
          <a:off x="3257627" y="3533629"/>
          <a:ext cx="1955109" cy="586716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315403">
                <a:tc gridSpan="3">
                  <a:txBody>
                    <a:bodyPr/>
                    <a:lstStyle/>
                    <a:p>
                      <a:pPr algn="l" rtl="0"/>
                      <a:r>
                        <a:rPr lang="en-US" sz="1600" b="1" dirty="0">
                          <a:solidFill>
                            <a:srgbClr val="0563C1"/>
                          </a:solidFill>
                          <a:hlinkClick r:id="rId1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LCA Distance</a:t>
                      </a:r>
                      <a:endParaRPr lang="he-IL" sz="1600" b="1" dirty="0">
                        <a:solidFill>
                          <a:srgbClr val="0563C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8692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marL="0" marR="0" lvl="0" indent="0" algn="l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  <a:hlinkClick r:id="rId1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Classif</a:t>
                      </a:r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819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800" b="1" dirty="0">
                          <a:solidFill>
                            <a:schemeClr val="tx1"/>
                          </a:solidFill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Optim</a:t>
                      </a:r>
                      <a:endParaRPr lang="he-IL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1F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OOD</a:t>
                      </a:r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D9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9F28FEB0-5126-40B0-A681-3FF1B239F7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5615000"/>
              </p:ext>
            </p:extLst>
          </p:nvPr>
        </p:nvGraphicFramePr>
        <p:xfrm>
          <a:off x="3257627" y="4442772"/>
          <a:ext cx="1955109" cy="566839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315403">
                <a:tc gridSpan="3">
                  <a:txBody>
                    <a:bodyPr/>
                    <a:lstStyle/>
                    <a:p>
                      <a:pPr algn="l" rtl="0"/>
                      <a:r>
                        <a:rPr lang="en-US" sz="1400" b="1" dirty="0">
                          <a:solidFill>
                            <a:srgbClr val="0563C1"/>
                          </a:solidFill>
                          <a:hlinkClick r:id="rId1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Neuro Visualizer</a:t>
                      </a:r>
                      <a:endParaRPr lang="he-IL" sz="1400" b="1" dirty="0">
                        <a:solidFill>
                          <a:srgbClr val="0563C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8692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rtl="1"/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/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 b="1" dirty="0">
                          <a:solidFill>
                            <a:schemeClr val="tx1"/>
                          </a:solidFill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Analysis</a:t>
                      </a:r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B9596509-61C8-41CD-8351-600DC5A795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1985669"/>
              </p:ext>
            </p:extLst>
          </p:nvPr>
        </p:nvGraphicFramePr>
        <p:xfrm>
          <a:off x="7839592" y="1911408"/>
          <a:ext cx="1955109" cy="586716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315403">
                <a:tc gridSpan="3">
                  <a:txBody>
                    <a:bodyPr/>
                    <a:lstStyle/>
                    <a:p>
                      <a:pPr algn="l" rtl="0"/>
                      <a:r>
                        <a:rPr lang="en-US" sz="1600" b="1" dirty="0">
                          <a:hlinkClick r:id="rId14" action="ppaction://hlinksldjump"/>
                        </a:rPr>
                        <a:t>Chain of Code</a:t>
                      </a:r>
                      <a:endParaRPr lang="he-IL" sz="16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8692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rtl="1"/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hlinkClick r:id="rId1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Vison Lang</a:t>
                      </a:r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 b="1" dirty="0">
                          <a:solidFill>
                            <a:schemeClr val="tx1"/>
                          </a:solidFill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Analysis</a:t>
                      </a:r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CB0BD3F1-FF7E-405E-AB37-99484A647A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8100039"/>
              </p:ext>
            </p:extLst>
          </p:nvPr>
        </p:nvGraphicFramePr>
        <p:xfrm>
          <a:off x="7839592" y="5217490"/>
          <a:ext cx="1955109" cy="566839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315403">
                <a:tc gridSpan="3">
                  <a:txBody>
                    <a:bodyPr/>
                    <a:lstStyle/>
                    <a:p>
                      <a:pPr algn="l" rtl="0"/>
                      <a:r>
                        <a:rPr lang="en-US" sz="1200" b="1" dirty="0">
                          <a:hlinkClick r:id="rId16" action="ppaction://hlinksldjump"/>
                        </a:rPr>
                        <a:t>Algebraic Structure</a:t>
                      </a:r>
                      <a:endParaRPr lang="he-IL" sz="12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8692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rtl="1"/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 b="1" dirty="0">
                          <a:solidFill>
                            <a:schemeClr val="tx1"/>
                          </a:solidFill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Analysis</a:t>
                      </a:r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287BF88B-B0D4-48B3-9A9D-187418AF18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6911216"/>
              </p:ext>
            </p:extLst>
          </p:nvPr>
        </p:nvGraphicFramePr>
        <p:xfrm>
          <a:off x="7839592" y="2747867"/>
          <a:ext cx="1955109" cy="586716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315403">
                <a:tc gridSpan="3">
                  <a:txBody>
                    <a:bodyPr/>
                    <a:lstStyle/>
                    <a:p>
                      <a:pPr algn="l" rtl="0"/>
                      <a:r>
                        <a:rPr lang="en-US" sz="1600" b="1" dirty="0">
                          <a:hlinkClick r:id="rId17" action="ppaction://hlinksldjump"/>
                        </a:rPr>
                        <a:t>MagicLens</a:t>
                      </a:r>
                      <a:endParaRPr lang="he-IL" sz="16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8692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rtl="1"/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hlinkClick r:id="rId1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Vison Lang</a:t>
                      </a:r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b="1" dirty="0">
                          <a:solidFill>
                            <a:schemeClr val="tx1"/>
                          </a:solidFill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Analysis</a:t>
                      </a:r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</a:tbl>
          </a:graphicData>
        </a:graphic>
      </p:graphicFrame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49853BF4-67D2-46CA-AB1A-F7309A6780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8523460"/>
              </p:ext>
            </p:extLst>
          </p:nvPr>
        </p:nvGraphicFramePr>
        <p:xfrm>
          <a:off x="7839592" y="3584326"/>
          <a:ext cx="1955109" cy="566839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315403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>
                          <a:hlinkClick r:id="rId18" action="ppaction://hlinksldjump"/>
                        </a:rPr>
                        <a:t>Expand and cluster</a:t>
                      </a:r>
                      <a:endParaRPr lang="he-IL" sz="12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8692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rtl="1"/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deploy</a:t>
                      </a:r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hlinkClick r:id="rId1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Encryption</a:t>
                      </a:r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3AC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</a:tbl>
          </a:graphicData>
        </a:graphic>
      </p:graphicFrame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0C5758C0-E726-44C7-B9E0-92465C9388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333440"/>
              </p:ext>
            </p:extLst>
          </p:nvPr>
        </p:nvGraphicFramePr>
        <p:xfrm>
          <a:off x="7839592" y="4400908"/>
          <a:ext cx="1955109" cy="566839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315403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hlinkClick r:id="rId2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Homomorphic encryption</a:t>
                      </a:r>
                      <a:endParaRPr lang="en-US" sz="900" b="1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8692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rtl="1"/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800" b="1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Transfor</a:t>
                      </a:r>
                      <a:endParaRPr lang="he-IL" sz="800" b="1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hlinkClick r:id="rId1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Encryption</a:t>
                      </a:r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3AC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</a:tbl>
          </a:graphicData>
        </a:graphic>
      </p:graphicFrame>
      <p:pic>
        <p:nvPicPr>
          <p:cNvPr id="17" name="Picture 16">
            <a:extLst>
              <a:ext uri="{FF2B5EF4-FFF2-40B4-BE49-F238E27FC236}">
                <a16:creationId xmlns:a16="http://schemas.microsoft.com/office/drawing/2014/main" id="{44961FDB-B0F5-419B-9DE7-E7AC8A2C5689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clrChange>
              <a:clrFrom>
                <a:srgbClr val="EFF7FF"/>
              </a:clrFrom>
              <a:clrTo>
                <a:srgbClr val="EFF7FF">
                  <a:alpha val="0"/>
                </a:srgbClr>
              </a:clrTo>
            </a:clrChange>
          </a:blip>
          <a:srcRect l="28500" t="-2609" b="8831"/>
          <a:stretch/>
        </p:blipFill>
        <p:spPr>
          <a:xfrm>
            <a:off x="4536584" y="2692474"/>
            <a:ext cx="720000" cy="227940"/>
          </a:xfrm>
          <a:prstGeom prst="rect">
            <a:avLst/>
          </a:prstGeom>
        </p:spPr>
      </p:pic>
      <p:pic>
        <p:nvPicPr>
          <p:cNvPr id="18" name="Picture 2" descr="Meta Research">
            <a:extLst>
              <a:ext uri="{FF2B5EF4-FFF2-40B4-BE49-F238E27FC236}">
                <a16:creationId xmlns:a16="http://schemas.microsoft.com/office/drawing/2014/main" id="{DA984095-ABF5-4D5B-B4B2-D08F87FDB4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93" t="23040" r="9547" b="23326"/>
          <a:stretch/>
        </p:blipFill>
        <p:spPr bwMode="auto">
          <a:xfrm>
            <a:off x="4536584" y="1867905"/>
            <a:ext cx="720000" cy="209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3018DCE-D2E3-4999-AB10-A736A8D7E783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sharpenSoften amount="100000"/>
                    </a14:imgEffect>
                    <a14:imgEffect>
                      <a14:brightnessContrast contrast="34000"/>
                    </a14:imgEffect>
                  </a14:imgLayer>
                </a14:imgProps>
              </a:ext>
            </a:extLst>
          </a:blip>
          <a:srcRect l="8024" t="10061" r="11124" b="8818"/>
          <a:stretch/>
        </p:blipFill>
        <p:spPr>
          <a:xfrm>
            <a:off x="4716584" y="3472483"/>
            <a:ext cx="360000" cy="354504"/>
          </a:xfrm>
          <a:prstGeom prst="ellipse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06D7929-0175-4081-A525-D164F6FDF330}"/>
              </a:ext>
            </a:extLst>
          </p:cNvPr>
          <p:cNvPicPr>
            <a:picLocks noChangeAspect="1"/>
          </p:cNvPicPr>
          <p:nvPr/>
        </p:nvPicPr>
        <p:blipFill>
          <a:blip r:embed="rId2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26">
                    <a14:imgEffect>
                      <a14:sharpenSoften amount="69000"/>
                    </a14:imgEffect>
                    <a14:imgEffect>
                      <a14:brightnessContrast contrast="7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63537" y="4532412"/>
            <a:ext cx="720000" cy="163299"/>
          </a:xfrm>
          <a:prstGeom prst="rect">
            <a:avLst/>
          </a:prstGeom>
        </p:spPr>
      </p:pic>
      <p:pic>
        <p:nvPicPr>
          <p:cNvPr id="21" name="Picture 10" descr="File:Google DeepMind logo.png - Wikimedia Commons">
            <a:extLst>
              <a:ext uri="{FF2B5EF4-FFF2-40B4-BE49-F238E27FC236}">
                <a16:creationId xmlns:a16="http://schemas.microsoft.com/office/drawing/2014/main" id="{4922F691-E115-4302-9CE7-A30A5F45EC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7">
            <a:extLst>
              <a:ext uri="{BEBA8EAE-BF5A-486C-A8C5-ECC9F3942E4B}">
                <a14:imgProps xmlns:a14="http://schemas.microsoft.com/office/drawing/2010/main">
                  <a14:imgLayer r:embed="rId28">
                    <a14:imgEffect>
                      <a14:backgroundRemoval t="9795" b="89522" l="3691" r="96604">
                        <a14:foregroundMark x1="10089" y1="50797" x2="10876" y2="57403"/>
                        <a14:foregroundMark x1="5364" y1="66970" x2="3740" y2="58314"/>
                        <a14:foregroundMark x1="14173" y1="64009" x2="15404" y2="64009"/>
                        <a14:foregroundMark x1="22195" y1="66059" x2="24016" y2="66059"/>
                        <a14:foregroundMark x1="28543" y1="66059" x2="31841" y2="66059"/>
                        <a14:foregroundMark x1="33661" y1="58314" x2="34055" y2="61276"/>
                        <a14:foregroundMark x1="36762" y1="50797" x2="36762" y2="61276"/>
                        <a14:foregroundMark x1="51083" y1="36446" x2="51722" y2="45103"/>
                        <a14:foregroundMark x1="53740" y1="51708" x2="53740" y2="58314"/>
                        <a14:foregroundMark x1="59892" y1="50797" x2="59892" y2="56492"/>
                        <a14:foregroundMark x1="66683" y1="48064" x2="66486" y2="55581"/>
                        <a14:foregroundMark x1="73671" y1="35535" x2="74902" y2="38497"/>
                        <a14:foregroundMark x1="82874" y1="32802" x2="82874" y2="32802"/>
                        <a14:foregroundMark x1="82874" y1="44191" x2="82874" y2="52620"/>
                        <a14:foregroundMark x1="85974" y1="45103" x2="85974" y2="51708"/>
                        <a14:foregroundMark x1="96211" y1="43280" x2="96604" y2="48975"/>
                        <a14:foregroundMark x1="34301" y1="33713" x2="34301" y2="39408"/>
                        <a14:backgroundMark x1="38189" y1="49886" x2="38189" y2="498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70"/>
          <a:stretch/>
        </p:blipFill>
        <p:spPr bwMode="auto">
          <a:xfrm>
            <a:off x="9268203" y="1997421"/>
            <a:ext cx="720000" cy="159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076D80C-833F-45AE-82D0-80680B9115EC}"/>
              </a:ext>
            </a:extLst>
          </p:cNvPr>
          <p:cNvPicPr>
            <a:picLocks noChangeAspect="1"/>
          </p:cNvPicPr>
          <p:nvPr/>
        </p:nvPicPr>
        <p:blipFill>
          <a:blip r:embed="rId2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0">
                    <a14:imgEffect>
                      <a14:brightnessContrast contrast="57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63537" y="5201589"/>
            <a:ext cx="720000" cy="315971"/>
          </a:xfrm>
          <a:prstGeom prst="rect">
            <a:avLst/>
          </a:prstGeom>
        </p:spPr>
      </p:pic>
      <p:pic>
        <p:nvPicPr>
          <p:cNvPr id="23" name="Picture 10" descr="File:Google DeepMind logo.png - Wikimedia Commons">
            <a:extLst>
              <a:ext uri="{FF2B5EF4-FFF2-40B4-BE49-F238E27FC236}">
                <a16:creationId xmlns:a16="http://schemas.microsoft.com/office/drawing/2014/main" id="{21C5AE4C-1828-4800-ABE1-14F4AC02D9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7">
            <a:extLst>
              <a:ext uri="{BEBA8EAE-BF5A-486C-A8C5-ECC9F3942E4B}">
                <a14:imgProps xmlns:a14="http://schemas.microsoft.com/office/drawing/2010/main">
                  <a14:imgLayer r:embed="rId28">
                    <a14:imgEffect>
                      <a14:backgroundRemoval t="9795" b="89522" l="3691" r="96604">
                        <a14:foregroundMark x1="10089" y1="50797" x2="10876" y2="57403"/>
                        <a14:foregroundMark x1="5364" y1="66970" x2="3740" y2="58314"/>
                        <a14:foregroundMark x1="14173" y1="64009" x2="15404" y2="64009"/>
                        <a14:foregroundMark x1="22195" y1="66059" x2="24016" y2="66059"/>
                        <a14:foregroundMark x1="28543" y1="66059" x2="31841" y2="66059"/>
                        <a14:foregroundMark x1="33661" y1="58314" x2="34055" y2="61276"/>
                        <a14:foregroundMark x1="36762" y1="50797" x2="36762" y2="61276"/>
                        <a14:foregroundMark x1="51083" y1="36446" x2="51722" y2="45103"/>
                        <a14:foregroundMark x1="53740" y1="51708" x2="53740" y2="58314"/>
                        <a14:foregroundMark x1="59892" y1="50797" x2="59892" y2="56492"/>
                        <a14:foregroundMark x1="66683" y1="48064" x2="66486" y2="55581"/>
                        <a14:foregroundMark x1="73671" y1="35535" x2="74902" y2="38497"/>
                        <a14:foregroundMark x1="82874" y1="32802" x2="82874" y2="32802"/>
                        <a14:foregroundMark x1="82874" y1="44191" x2="82874" y2="52620"/>
                        <a14:foregroundMark x1="85974" y1="45103" x2="85974" y2="51708"/>
                        <a14:foregroundMark x1="96211" y1="43280" x2="96604" y2="48975"/>
                        <a14:foregroundMark x1="34301" y1="33713" x2="34301" y2="39408"/>
                        <a14:backgroundMark x1="38189" y1="49886" x2="38189" y2="498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70"/>
          <a:stretch/>
        </p:blipFill>
        <p:spPr bwMode="auto">
          <a:xfrm>
            <a:off x="9268203" y="2771298"/>
            <a:ext cx="720000" cy="159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451D0E7-10B2-4630-A800-749BE90466BF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9425917" y="3590000"/>
            <a:ext cx="404571" cy="144000"/>
          </a:xfrm>
          <a:prstGeom prst="rect">
            <a:avLst/>
          </a:prstGeom>
        </p:spPr>
      </p:pic>
      <p:pic>
        <p:nvPicPr>
          <p:cNvPr id="25" name="Picture 6" descr="IBM brand resources: accessing high-guality vector logo SVG, brand colors,  and more.">
            <a:extLst>
              <a:ext uri="{FF2B5EF4-FFF2-40B4-BE49-F238E27FC236}">
                <a16:creationId xmlns:a16="http://schemas.microsoft.com/office/drawing/2014/main" id="{4C3605B1-D39F-4D8C-9E9B-93B87DD18E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00" t="26754" r="9097" b="23173"/>
          <a:stretch/>
        </p:blipFill>
        <p:spPr bwMode="auto">
          <a:xfrm>
            <a:off x="9425917" y="4378797"/>
            <a:ext cx="325720" cy="1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BE8EBD3-8D6C-47F3-A342-E35A6DB4F773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9268813" y="5244418"/>
            <a:ext cx="719390" cy="243861"/>
          </a:xfrm>
          <a:prstGeom prst="rect">
            <a:avLst/>
          </a:prstGeom>
        </p:spPr>
      </p:pic>
      <p:sp>
        <p:nvSpPr>
          <p:cNvPr id="27" name="Arrow: Down 26">
            <a:extLst>
              <a:ext uri="{FF2B5EF4-FFF2-40B4-BE49-F238E27FC236}">
                <a16:creationId xmlns:a16="http://schemas.microsoft.com/office/drawing/2014/main" id="{7AED5EA3-90EC-487B-AA90-CD0FE52900BC}"/>
              </a:ext>
            </a:extLst>
          </p:cNvPr>
          <p:cNvSpPr/>
          <p:nvPr/>
        </p:nvSpPr>
        <p:spPr>
          <a:xfrm flipV="1">
            <a:off x="2406432" y="1972476"/>
            <a:ext cx="535459" cy="4692377"/>
          </a:xfrm>
          <a:prstGeom prst="downArrow">
            <a:avLst/>
          </a:prstGeom>
          <a:gradFill>
            <a:gsLst>
              <a:gs pos="0">
                <a:srgbClr val="DAEFC3"/>
              </a:gs>
              <a:gs pos="100000">
                <a:srgbClr val="92D05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8" name="Arrow: Down 27">
            <a:extLst>
              <a:ext uri="{FF2B5EF4-FFF2-40B4-BE49-F238E27FC236}">
                <a16:creationId xmlns:a16="http://schemas.microsoft.com/office/drawing/2014/main" id="{B27BD699-7EDC-4180-B05B-45B73AEFA420}"/>
              </a:ext>
            </a:extLst>
          </p:cNvPr>
          <p:cNvSpPr/>
          <p:nvPr/>
        </p:nvSpPr>
        <p:spPr>
          <a:xfrm flipV="1">
            <a:off x="6935418" y="1972140"/>
            <a:ext cx="535459" cy="4619159"/>
          </a:xfrm>
          <a:prstGeom prst="downArrow">
            <a:avLst/>
          </a:prstGeom>
          <a:gradFill>
            <a:gsLst>
              <a:gs pos="0">
                <a:schemeClr val="bg1"/>
              </a:gs>
              <a:gs pos="100000">
                <a:srgbClr val="DAEFC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1C1E6212-27F0-4D67-9E24-99DA384F212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012867" y="2306695"/>
          <a:ext cx="505254" cy="1325563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505254">
                  <a:extLst>
                    <a:ext uri="{9D8B030D-6E8A-4147-A177-3AD203B41FA5}">
                      <a16:colId xmlns:a16="http://schemas.microsoft.com/office/drawing/2014/main" val="2724530973"/>
                    </a:ext>
                  </a:extLst>
                </a:gridCol>
              </a:tblGrid>
              <a:tr h="1325563">
                <a:tc>
                  <a:txBody>
                    <a:bodyPr/>
                    <a:lstStyle/>
                    <a:p>
                      <a:pPr algn="r" rtl="1"/>
                      <a:r>
                        <a:rPr lang="en-US" sz="2000" dirty="0"/>
                        <a:t>Relevance</a:t>
                      </a:r>
                      <a:endParaRPr lang="he-IL" sz="2000" dirty="0"/>
                    </a:p>
                  </a:txBody>
                  <a:tcPr vert="vert270"/>
                </a:tc>
                <a:extLst>
                  <a:ext uri="{0D108BD9-81ED-4DB2-BD59-A6C34878D82A}">
                    <a16:rowId xmlns:a16="http://schemas.microsoft.com/office/drawing/2014/main" val="3106504377"/>
                  </a:ext>
                </a:extLst>
              </a:tr>
            </a:tbl>
          </a:graphicData>
        </a:graphic>
      </p:graphicFrame>
      <p:graphicFrame>
        <p:nvGraphicFramePr>
          <p:cNvPr id="30" name="Table 29">
            <a:extLst>
              <a:ext uri="{FF2B5EF4-FFF2-40B4-BE49-F238E27FC236}">
                <a16:creationId xmlns:a16="http://schemas.microsoft.com/office/drawing/2014/main" id="{2EFB0A6A-B237-4ED0-A36A-814796B66B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1146920"/>
              </p:ext>
            </p:extLst>
          </p:nvPr>
        </p:nvGraphicFramePr>
        <p:xfrm>
          <a:off x="3257627" y="6098015"/>
          <a:ext cx="1955109" cy="566839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315403">
                <a:tc gridSpan="3">
                  <a:txBody>
                    <a:bodyPr/>
                    <a:lstStyle/>
                    <a:p>
                      <a:pPr algn="l" rtl="0"/>
                      <a:r>
                        <a:rPr lang="en-US" sz="900" b="1" kern="1200" dirty="0">
                          <a:solidFill>
                            <a:srgbClr val="0563C1"/>
                          </a:solidFill>
                          <a:latin typeface="+mn-lt"/>
                          <a:ea typeface="+mn-ea"/>
                          <a:cs typeface="+mn-cs"/>
                          <a:hlinkClick r:id="rId3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Time-Series Forecasting </a:t>
                      </a:r>
                      <a:endParaRPr lang="he-IL" sz="900" b="1" kern="1200" dirty="0">
                        <a:solidFill>
                          <a:srgbClr val="0563C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8692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algn="l" rtl="1"/>
                      <a:r>
                        <a:rPr lang="en-US" sz="800" b="1" dirty="0">
                          <a:solidFill>
                            <a:schemeClr val="tx1"/>
                          </a:solidFill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Optim</a:t>
                      </a:r>
                      <a:endParaRPr lang="he-IL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1FE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800" b="1" dirty="0">
                          <a:solidFill>
                            <a:schemeClr val="tx1"/>
                          </a:solidFill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OOD</a:t>
                      </a:r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D9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b="1" dirty="0">
                          <a:solidFill>
                            <a:schemeClr val="tx1"/>
                          </a:solidFill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Timeseries</a:t>
                      </a:r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</a:tbl>
          </a:graphicData>
        </a:graphic>
      </p:graphicFrame>
      <p:pic>
        <p:nvPicPr>
          <p:cNvPr id="32" name="Picture 31">
            <a:extLst>
              <a:ext uri="{FF2B5EF4-FFF2-40B4-BE49-F238E27FC236}">
                <a16:creationId xmlns:a16="http://schemas.microsoft.com/office/drawing/2014/main" id="{8AB8EBDE-8E48-4C2B-9746-CFD9B1A8A5B9}"/>
              </a:ext>
            </a:extLst>
          </p:cNvPr>
          <p:cNvPicPr>
            <a:picLocks noChangeAspect="1"/>
          </p:cNvPicPr>
          <p:nvPr/>
        </p:nvPicPr>
        <p:blipFill rotWithShape="1">
          <a:blip r:embed="rId35">
            <a:extLst>
              <a:ext uri="{BEBA8EAE-BF5A-486C-A8C5-ECC9F3942E4B}">
                <a14:imgProps xmlns:a14="http://schemas.microsoft.com/office/drawing/2010/main">
                  <a14:imgLayer r:embed="rId36">
                    <a14:imgEffect>
                      <a14:backgroundRemoval t="2182" b="8283" l="909" r="11788">
                        <a14:foregroundMark x1="2303" y1="4444" x2="2303" y2="4444"/>
                        <a14:foregroundMark x1="4091" y1="4606" x2="3303" y2="4606"/>
                        <a14:foregroundMark x1="6212" y1="4444" x2="6212" y2="4444"/>
                        <a14:foregroundMark x1="5394" y1="6869" x2="5394" y2="5939"/>
                        <a14:foregroundMark x1="6303" y1="7111" x2="6303" y2="6707"/>
                        <a14:foregroundMark x1="9394" y1="6182" x2="9394" y2="6182"/>
                        <a14:foregroundMark x1="8000" y1="7111" x2="8000" y2="7111"/>
                        <a14:foregroundMark x1="10394" y1="4727" x2="10394" y2="4727"/>
                        <a14:foregroundMark x1="8788" y1="3919" x2="8788" y2="3919"/>
                        <a14:foregroundMark x1="4515" y1="4202" x2="4515" y2="4202"/>
                        <a14:foregroundMark x1="909" y1="3919" x2="909" y2="3919"/>
                        <a14:foregroundMark x1="8000" y1="4323" x2="8000" y2="4323"/>
                        <a14:foregroundMark x1="5909" y1="4323" x2="5909" y2="4323"/>
                        <a14:foregroundMark x1="6212" y1="4323" x2="6212" y2="4323"/>
                        <a14:backgroundMark x1="8394" y1="7636" x2="8394" y2="7636"/>
                        <a14:backgroundMark x1="8606" y1="7798" x2="7697" y2="7394"/>
                        <a14:backgroundMark x1="5394" y1="4848" x2="5091" y2="4848"/>
                        <a14:backgroundMark x1="11000" y1="7798" x2="11000" y2="8323"/>
                        <a14:backgroundMark x1="11606" y1="7394" x2="11606" y2="6061"/>
                        <a14:backgroundMark x1="10909" y1="7515" x2="11091" y2="5939"/>
                        <a14:backgroundMark x1="11606" y1="5535" x2="11515" y2="432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511" r="87133" b="91556"/>
          <a:stretch/>
        </p:blipFill>
        <p:spPr>
          <a:xfrm>
            <a:off x="4593772" y="6093041"/>
            <a:ext cx="720000" cy="290987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FA9342E0-CBEA-4F89-91EB-4BD0FF94515D}"/>
              </a:ext>
            </a:extLst>
          </p:cNvPr>
          <p:cNvSpPr txBox="1"/>
          <p:nvPr/>
        </p:nvSpPr>
        <p:spPr>
          <a:xfrm>
            <a:off x="5366624" y="2181690"/>
            <a:ext cx="1579694" cy="25391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050" dirty="0"/>
              <a:t>Automatic data balance.</a:t>
            </a:r>
            <a:endParaRPr lang="he-IL" sz="105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09AF54F-16FA-4060-9D3C-4A09AD05880C}"/>
              </a:ext>
            </a:extLst>
          </p:cNvPr>
          <p:cNvSpPr/>
          <p:nvPr/>
        </p:nvSpPr>
        <p:spPr>
          <a:xfrm>
            <a:off x="5366624" y="6381434"/>
            <a:ext cx="1226925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Find learnable part of data.</a:t>
            </a:r>
            <a:endParaRPr lang="he-IL" sz="1050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D1E594C-C793-4277-ADB4-1639A14F813D}"/>
              </a:ext>
            </a:extLst>
          </p:cNvPr>
          <p:cNvSpPr/>
          <p:nvPr/>
        </p:nvSpPr>
        <p:spPr>
          <a:xfrm>
            <a:off x="5366624" y="5567285"/>
            <a:ext cx="1226925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TTA without BP.</a:t>
            </a:r>
            <a:endParaRPr lang="he-IL" sz="1050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B82EA18-B0AB-48AD-AA73-BC639AC28A3D}"/>
              </a:ext>
            </a:extLst>
          </p:cNvPr>
          <p:cNvSpPr/>
          <p:nvPr/>
        </p:nvSpPr>
        <p:spPr>
          <a:xfrm>
            <a:off x="5366624" y="4753137"/>
            <a:ext cx="1478783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Manifold not 2D plane.</a:t>
            </a:r>
            <a:endParaRPr lang="he-IL" sz="1050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A519130-5BA6-45B2-A6EC-811D65713F33}"/>
              </a:ext>
            </a:extLst>
          </p:cNvPr>
          <p:cNvSpPr/>
          <p:nvPr/>
        </p:nvSpPr>
        <p:spPr>
          <a:xfrm>
            <a:off x="5366624" y="3777407"/>
            <a:ext cx="1478783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Lowest Common Ancestor. </a:t>
            </a:r>
            <a:endParaRPr lang="he-IL" sz="105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5D427C2-DB32-497C-AC6A-B68F2F5AF17E}"/>
              </a:ext>
            </a:extLst>
          </p:cNvPr>
          <p:cNvSpPr txBox="1"/>
          <p:nvPr/>
        </p:nvSpPr>
        <p:spPr>
          <a:xfrm>
            <a:off x="5366624" y="2881538"/>
            <a:ext cx="1478783" cy="43088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050" dirty="0"/>
              <a:t>Sharpness-Aware Minimization. </a:t>
            </a:r>
            <a:endParaRPr lang="he-IL" sz="105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DEF6606-9C57-4C47-9569-8B723F18EC91}"/>
              </a:ext>
            </a:extLst>
          </p:cNvPr>
          <p:cNvSpPr txBox="1"/>
          <p:nvPr/>
        </p:nvSpPr>
        <p:spPr>
          <a:xfrm>
            <a:off x="10099539" y="2204766"/>
            <a:ext cx="1478783" cy="41549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050" dirty="0"/>
              <a:t>Executable using code  and LLM. </a:t>
            </a:r>
            <a:endParaRPr lang="he-IL" sz="105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E3E9332-9327-48F9-91ED-97EA3B187E05}"/>
              </a:ext>
            </a:extLst>
          </p:cNvPr>
          <p:cNvSpPr txBox="1"/>
          <p:nvPr/>
        </p:nvSpPr>
        <p:spPr>
          <a:xfrm>
            <a:off x="10099539" y="3072003"/>
            <a:ext cx="1478783" cy="25391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050" dirty="0"/>
              <a:t>Vision Lang search.</a:t>
            </a:r>
            <a:endParaRPr lang="he-IL" sz="105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3F850B6-A1A6-4E71-BEB1-BCCE8AFF39D0}"/>
              </a:ext>
            </a:extLst>
          </p:cNvPr>
          <p:cNvSpPr txBox="1"/>
          <p:nvPr/>
        </p:nvSpPr>
        <p:spPr>
          <a:xfrm>
            <a:off x="10099539" y="3846396"/>
            <a:ext cx="1478783" cy="41549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050" dirty="0"/>
              <a:t>Extract NN weights from black box.</a:t>
            </a:r>
            <a:endParaRPr lang="he-IL" sz="105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60A48B5-1EB3-4296-B731-8E16C4E14D9D}"/>
              </a:ext>
            </a:extLst>
          </p:cNvPr>
          <p:cNvSpPr txBox="1"/>
          <p:nvPr/>
        </p:nvSpPr>
        <p:spPr>
          <a:xfrm>
            <a:off x="10099539" y="4681331"/>
            <a:ext cx="1478783" cy="41549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050" dirty="0"/>
              <a:t>Evaluate on encrypted model and data</a:t>
            </a:r>
            <a:endParaRPr lang="he-IL" sz="105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E518E51-13B7-4A72-A5D3-228E35B2D198}"/>
              </a:ext>
            </a:extLst>
          </p:cNvPr>
          <p:cNvSpPr txBox="1"/>
          <p:nvPr/>
        </p:nvSpPr>
        <p:spPr>
          <a:xfrm>
            <a:off x="10099539" y="5449378"/>
            <a:ext cx="2025785" cy="25391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050" dirty="0"/>
              <a:t>Math operator in latent space.</a:t>
            </a:r>
            <a:endParaRPr lang="he-IL" sz="1050" dirty="0"/>
          </a:p>
        </p:txBody>
      </p:sp>
      <p:graphicFrame>
        <p:nvGraphicFramePr>
          <p:cNvPr id="44" name="Table 43">
            <a:extLst>
              <a:ext uri="{FF2B5EF4-FFF2-40B4-BE49-F238E27FC236}">
                <a16:creationId xmlns:a16="http://schemas.microsoft.com/office/drawing/2014/main" id="{9B17B74F-49BB-4EEB-B1EF-AC559EE608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1195927"/>
              </p:ext>
            </p:extLst>
          </p:nvPr>
        </p:nvGraphicFramePr>
        <p:xfrm>
          <a:off x="105979" y="1559307"/>
          <a:ext cx="1995615" cy="522102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65205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65205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65205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26063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>
                          <a:highlight>
                            <a:srgbClr val="FFFF00"/>
                          </a:highlight>
                        </a:rPr>
                        <a:t>Transfor</a:t>
                      </a:r>
                      <a:endParaRPr lang="he-IL" sz="900" b="1" dirty="0"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he-IL" sz="9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/>
                      <a:endParaRPr lang="he-IL" sz="9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  <a:tr h="4960389">
                <a:tc gridSpan="3">
                  <a:txBody>
                    <a:bodyPr/>
                    <a:lstStyle/>
                    <a:p>
                      <a:pPr algn="l" rtl="0"/>
                      <a:r>
                        <a:rPr lang="en-US" sz="900" dirty="0"/>
                        <a:t>Transformer is an architecture based on the multi-head attention. Transformers are considered SOTA in NLP and Vision tasks. Notable examples are, GPT and CLIP.</a:t>
                      </a:r>
                    </a:p>
                    <a:p>
                      <a:pPr algn="l" rtl="0"/>
                      <a:endParaRPr lang="en-US" sz="900" dirty="0"/>
                    </a:p>
                    <a:p>
                      <a:pPr algn="l" rtl="0"/>
                      <a:r>
                        <a:rPr lang="en-US" sz="1400" b="1" u="sng" dirty="0">
                          <a:solidFill>
                            <a:schemeClr val="tx1"/>
                          </a:solidFill>
                        </a:rPr>
                        <a:t>SamFormer</a:t>
                      </a:r>
                      <a:endParaRPr lang="en-US" sz="900" b="1" u="none" dirty="0">
                        <a:solidFill>
                          <a:schemeClr val="tx1"/>
                        </a:solidFill>
                      </a:endParaRPr>
                    </a:p>
                    <a:p>
                      <a:pPr algn="l" rtl="0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Show how to use Transformers for Timeseries. Uses channel-wise attention, which is light weight. </a:t>
                      </a:r>
                    </a:p>
                    <a:p>
                      <a:pPr algn="l" rtl="0"/>
                      <a:r>
                        <a:rPr lang="en-US" sz="1400" b="1" i="0" u="sng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Test-Time Adaption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0" u="non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Adding an additional input token to the Vision-Transformer,  that enable efficient Fine Tuning to the test environment.</a:t>
                      </a:r>
                      <a:endParaRPr lang="he-IL" sz="900" b="0" u="non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l" rtl="0"/>
                      <a:endParaRPr lang="en-US" sz="1400" u="non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l" rtl="0"/>
                      <a:r>
                        <a:rPr lang="en-US" sz="1200" b="1" u="sng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Homomorphic encryption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/>
                        <a:t>Enabling the to evaluate on encrypted model and data (Homomorphic encryption) for </a:t>
                      </a:r>
                      <a:r>
                        <a:rPr lang="en-US" sz="900" b="0" u="none"/>
                        <a:t>Transformers.</a:t>
                      </a:r>
                    </a:p>
                    <a:p>
                      <a:r>
                        <a:rPr lang="en-US" sz="900" b="0" u="none" dirty="0"/>
                        <a:t>.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he-IL" sz="9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 sz="9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0840240"/>
                  </a:ext>
                </a:extLst>
              </a:tr>
            </a:tbl>
          </a:graphicData>
        </a:graphic>
      </p:graphicFrame>
      <p:sp>
        <p:nvSpPr>
          <p:cNvPr id="45" name="Arrow: Down 44">
            <a:hlinkClick r:id="rId37" action="ppaction://hlinksldjump"/>
            <a:extLst>
              <a:ext uri="{FF2B5EF4-FFF2-40B4-BE49-F238E27FC236}">
                <a16:creationId xmlns:a16="http://schemas.microsoft.com/office/drawing/2014/main" id="{72DB9FEF-C85F-4ED6-8B0F-B1C12E469B49}"/>
              </a:ext>
            </a:extLst>
          </p:cNvPr>
          <p:cNvSpPr/>
          <p:nvPr/>
        </p:nvSpPr>
        <p:spPr>
          <a:xfrm flipV="1">
            <a:off x="11709949" y="6354989"/>
            <a:ext cx="381000" cy="328947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2C4CAA25-E441-4EAD-8AFC-4499849D3695}"/>
              </a:ext>
            </a:extLst>
          </p:cNvPr>
          <p:cNvSpPr/>
          <p:nvPr/>
        </p:nvSpPr>
        <p:spPr>
          <a:xfrm>
            <a:off x="10950698" y="6410997"/>
            <a:ext cx="7729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Back: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268464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A9F62A6-EB19-4F98-9BF7-089CA8DBF4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latin typeface="Lucida Sans Unicode" panose="020B0602030504020204" pitchFamily="34" charset="0"/>
                <a:ea typeface="+mn-ea"/>
                <a:cs typeface="Lucida Sans Unicode" panose="020B0602030504020204" pitchFamily="34" charset="0"/>
              </a:rPr>
              <a:t>Relevant </a:t>
            </a:r>
            <a:r>
              <a:rPr lang="en-US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Papers:</a:t>
            </a:r>
            <a:endParaRPr lang="he-IL" dirty="0">
              <a:latin typeface="Lucida Sans Unicode" panose="020B0602030504020204" pitchFamily="34" charset="0"/>
              <a:ea typeface="+mn-ea"/>
              <a:cs typeface="Lucida Sans Unicode" panose="020B0602030504020204" pitchFamily="34" charset="0"/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837669A-71D0-4E70-BCCC-C60A9C973D1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257627" y="1810006"/>
          <a:ext cx="1955109" cy="586716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315403">
                <a:tc gridSpan="3">
                  <a:txBody>
                    <a:bodyPr/>
                    <a:lstStyle/>
                    <a:p>
                      <a:pPr algn="l" rtl="1"/>
                      <a:r>
                        <a:rPr lang="en-US" sz="1600" b="1" kern="1200" dirty="0">
                          <a:solidFill>
                            <a:srgbClr val="0563C1"/>
                          </a:solidFill>
                          <a:latin typeface="+mn-lt"/>
                          <a:ea typeface="+mn-ea"/>
                          <a:cs typeface="+mn-cs"/>
                          <a:hlinkClick r:id="rId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XRM</a:t>
                      </a:r>
                      <a:endParaRPr lang="he-IL" sz="1600" b="1" kern="1200" dirty="0">
                        <a:solidFill>
                          <a:srgbClr val="0563C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8692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rtl="1"/>
                      <a:endParaRPr lang="he-IL" sz="9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Optim</a:t>
                      </a:r>
                      <a:endParaRPr lang="he-IL" sz="9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1FE"/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900" b="1" dirty="0">
                          <a:solidFill>
                            <a:schemeClr val="tx1"/>
                          </a:solidFill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OOD</a:t>
                      </a:r>
                      <a:endParaRPr lang="he-IL" sz="9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D9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DA80BADA-568D-485B-B837-03AFEAF9AF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659265"/>
              </p:ext>
            </p:extLst>
          </p:nvPr>
        </p:nvGraphicFramePr>
        <p:xfrm>
          <a:off x="3257627" y="5292917"/>
          <a:ext cx="1955109" cy="818275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315403">
                <a:tc gridSpan="3">
                  <a:txBody>
                    <a:bodyPr/>
                    <a:lstStyle/>
                    <a:p>
                      <a:pPr algn="l" rtl="0"/>
                      <a:r>
                        <a:rPr lang="en-US" sz="1200" b="1" dirty="0">
                          <a:solidFill>
                            <a:srgbClr val="0563C1"/>
                          </a:solidFill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Test-Time Adaption</a:t>
                      </a:r>
                      <a:endParaRPr lang="he-IL" sz="1200" b="1" dirty="0">
                        <a:solidFill>
                          <a:srgbClr val="0563C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8692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algn="l" rtl="1"/>
                      <a:r>
                        <a:rPr lang="en-US" sz="800" b="1" dirty="0">
                          <a:solidFill>
                            <a:schemeClr val="tx1"/>
                          </a:solidFill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Optim</a:t>
                      </a:r>
                      <a:endParaRPr lang="he-IL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1F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Transfor</a:t>
                      </a:r>
                      <a:endParaRPr lang="he-IL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deploy</a:t>
                      </a:r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algn="l" rtl="1"/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/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OOD</a:t>
                      </a:r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D9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8014590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5C761156-5674-4DCA-8354-2A17D5FDA1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3861356"/>
              </p:ext>
            </p:extLst>
          </p:nvPr>
        </p:nvGraphicFramePr>
        <p:xfrm>
          <a:off x="3257627" y="2644363"/>
          <a:ext cx="1955109" cy="566839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315403">
                <a:tc gridSpan="3">
                  <a:txBody>
                    <a:bodyPr/>
                    <a:lstStyle/>
                    <a:p>
                      <a:pPr algn="l" rtl="1"/>
                      <a:r>
                        <a:rPr lang="en-US" sz="1400" b="1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hlinkClick r:id="rId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SamFormer</a:t>
                      </a:r>
                      <a:endParaRPr lang="he-IL" sz="1400" b="1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8692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marL="0" marR="0" lvl="0" indent="0" algn="l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Optim</a:t>
                      </a:r>
                      <a:endParaRPr lang="he-IL" sz="9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1FE"/>
                    </a:solidFill>
                  </a:tcPr>
                </a:tc>
                <a:tc>
                  <a:txBody>
                    <a:bodyPr/>
                    <a:lstStyle/>
                    <a:p>
                      <a:pPr algn="l" rtl="1"/>
                      <a:r>
                        <a:rPr lang="en-US" sz="900" b="1" dirty="0">
                          <a:solidFill>
                            <a:schemeClr val="tx1"/>
                          </a:solidFill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Transfor</a:t>
                      </a:r>
                      <a:endParaRPr lang="he-IL" sz="9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Timeseries</a:t>
                      </a:r>
                      <a:endParaRPr lang="he-IL" sz="900" b="1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A19BB5B3-AD01-454F-AB78-D4B09610D8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8094401"/>
              </p:ext>
            </p:extLst>
          </p:nvPr>
        </p:nvGraphicFramePr>
        <p:xfrm>
          <a:off x="3257627" y="3533629"/>
          <a:ext cx="1955109" cy="586716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315403">
                <a:tc gridSpan="3">
                  <a:txBody>
                    <a:bodyPr/>
                    <a:lstStyle/>
                    <a:p>
                      <a:pPr algn="l" rtl="0"/>
                      <a:r>
                        <a:rPr lang="en-US" sz="1600" b="1" dirty="0">
                          <a:solidFill>
                            <a:srgbClr val="0563C1"/>
                          </a:solidFill>
                          <a:hlinkClick r:id="rId1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LCA Distance</a:t>
                      </a:r>
                      <a:endParaRPr lang="he-IL" sz="1600" b="1" dirty="0">
                        <a:solidFill>
                          <a:srgbClr val="0563C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8692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marL="0" marR="0" lvl="0" indent="0" algn="l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  <a:hlinkClick r:id="rId1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Classif</a:t>
                      </a:r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819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800" b="1" dirty="0">
                          <a:solidFill>
                            <a:schemeClr val="tx1"/>
                          </a:solidFill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Optim</a:t>
                      </a:r>
                      <a:endParaRPr lang="he-IL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1F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OOD</a:t>
                      </a:r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D9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9F28FEB0-5126-40B0-A681-3FF1B239F7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1910959"/>
              </p:ext>
            </p:extLst>
          </p:nvPr>
        </p:nvGraphicFramePr>
        <p:xfrm>
          <a:off x="3257627" y="4442772"/>
          <a:ext cx="1955109" cy="566839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315403">
                <a:tc gridSpan="3">
                  <a:txBody>
                    <a:bodyPr/>
                    <a:lstStyle/>
                    <a:p>
                      <a:pPr algn="l" rtl="0"/>
                      <a:r>
                        <a:rPr lang="en-US" sz="1400" b="1" dirty="0">
                          <a:solidFill>
                            <a:srgbClr val="0563C1"/>
                          </a:solidFill>
                          <a:hlinkClick r:id="rId1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Neuro Visualizer</a:t>
                      </a:r>
                      <a:endParaRPr lang="he-IL" sz="1400" b="1" dirty="0">
                        <a:solidFill>
                          <a:srgbClr val="0563C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8692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rtl="1"/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/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 b="1" dirty="0">
                          <a:solidFill>
                            <a:schemeClr val="tx1"/>
                          </a:solidFill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Analysis</a:t>
                      </a:r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B9596509-61C8-41CD-8351-600DC5A795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8197938"/>
              </p:ext>
            </p:extLst>
          </p:nvPr>
        </p:nvGraphicFramePr>
        <p:xfrm>
          <a:off x="7839592" y="1911408"/>
          <a:ext cx="1955109" cy="586716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315403">
                <a:tc gridSpan="3">
                  <a:txBody>
                    <a:bodyPr/>
                    <a:lstStyle/>
                    <a:p>
                      <a:pPr algn="l" rtl="0"/>
                      <a:r>
                        <a:rPr lang="en-US" sz="1600" b="1" dirty="0">
                          <a:hlinkClick r:id="rId14" action="ppaction://hlinksldjump"/>
                        </a:rPr>
                        <a:t>Chain of Code</a:t>
                      </a:r>
                      <a:endParaRPr lang="he-IL" sz="16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8692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rtl="1"/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hlinkClick r:id="rId1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Vison Lang</a:t>
                      </a:r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 b="1" dirty="0">
                          <a:solidFill>
                            <a:schemeClr val="tx1"/>
                          </a:solidFill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Analysis</a:t>
                      </a:r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CB0BD3F1-FF7E-405E-AB37-99484A647A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575704"/>
              </p:ext>
            </p:extLst>
          </p:nvPr>
        </p:nvGraphicFramePr>
        <p:xfrm>
          <a:off x="7839592" y="5217490"/>
          <a:ext cx="1955109" cy="566839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315403">
                <a:tc gridSpan="3">
                  <a:txBody>
                    <a:bodyPr/>
                    <a:lstStyle/>
                    <a:p>
                      <a:pPr algn="l" rtl="0"/>
                      <a:r>
                        <a:rPr lang="en-US" sz="1200" b="1" dirty="0">
                          <a:hlinkClick r:id="rId16" action="ppaction://hlinksldjump"/>
                        </a:rPr>
                        <a:t>Algebraic Structure</a:t>
                      </a:r>
                      <a:endParaRPr lang="he-IL" sz="12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8692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rtl="1"/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 b="1" dirty="0">
                          <a:solidFill>
                            <a:schemeClr val="tx1"/>
                          </a:solidFill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Analysis</a:t>
                      </a:r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287BF88B-B0D4-48B3-9A9D-187418AF18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6492251"/>
              </p:ext>
            </p:extLst>
          </p:nvPr>
        </p:nvGraphicFramePr>
        <p:xfrm>
          <a:off x="7839592" y="2747867"/>
          <a:ext cx="1955109" cy="586716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315403">
                <a:tc gridSpan="3">
                  <a:txBody>
                    <a:bodyPr/>
                    <a:lstStyle/>
                    <a:p>
                      <a:pPr algn="l" rtl="0"/>
                      <a:r>
                        <a:rPr lang="en-US" sz="1600" b="1" dirty="0">
                          <a:hlinkClick r:id="rId17" action="ppaction://hlinksldjump"/>
                        </a:rPr>
                        <a:t>MagicLens</a:t>
                      </a:r>
                      <a:endParaRPr lang="he-IL" sz="16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8692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rtl="1"/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hlinkClick r:id="rId1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Vison Lang</a:t>
                      </a:r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b="1" dirty="0">
                          <a:solidFill>
                            <a:schemeClr val="tx1"/>
                          </a:solidFill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Analysis</a:t>
                      </a:r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</a:tbl>
          </a:graphicData>
        </a:graphic>
      </p:graphicFrame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49853BF4-67D2-46CA-AB1A-F7309A6780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0752573"/>
              </p:ext>
            </p:extLst>
          </p:nvPr>
        </p:nvGraphicFramePr>
        <p:xfrm>
          <a:off x="7839592" y="3584326"/>
          <a:ext cx="1955109" cy="566839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315403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>
                          <a:hlinkClick r:id="rId18" action="ppaction://hlinksldjump"/>
                        </a:rPr>
                        <a:t>Expand and cluster</a:t>
                      </a:r>
                      <a:endParaRPr lang="he-IL" sz="12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8692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rtl="1"/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deploy</a:t>
                      </a:r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hlinkClick r:id="rId1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Encryption</a:t>
                      </a:r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3AC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</a:tbl>
          </a:graphicData>
        </a:graphic>
      </p:graphicFrame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0C5758C0-E726-44C7-B9E0-92465C9388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8333057"/>
              </p:ext>
            </p:extLst>
          </p:nvPr>
        </p:nvGraphicFramePr>
        <p:xfrm>
          <a:off x="7839592" y="4400908"/>
          <a:ext cx="1955109" cy="566839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315403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>
                          <a:solidFill>
                            <a:srgbClr val="00AABC"/>
                          </a:solidFill>
                          <a:hlinkClick r:id="rId2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Homomorphic encryption</a:t>
                      </a:r>
                      <a:endParaRPr lang="en-US" sz="900" b="1" dirty="0">
                        <a:solidFill>
                          <a:srgbClr val="00AABC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8692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rtl="1"/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800" b="1" dirty="0">
                          <a:solidFill>
                            <a:schemeClr val="tx1"/>
                          </a:solidFill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Transfor</a:t>
                      </a:r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hlinkClick r:id="rId1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Encryption</a:t>
                      </a:r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3AC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</a:tbl>
          </a:graphicData>
        </a:graphic>
      </p:graphicFrame>
      <p:pic>
        <p:nvPicPr>
          <p:cNvPr id="17" name="Picture 16">
            <a:extLst>
              <a:ext uri="{FF2B5EF4-FFF2-40B4-BE49-F238E27FC236}">
                <a16:creationId xmlns:a16="http://schemas.microsoft.com/office/drawing/2014/main" id="{44961FDB-B0F5-419B-9DE7-E7AC8A2C5689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clrChange>
              <a:clrFrom>
                <a:srgbClr val="EFF7FF"/>
              </a:clrFrom>
              <a:clrTo>
                <a:srgbClr val="EFF7FF">
                  <a:alpha val="0"/>
                </a:srgbClr>
              </a:clrTo>
            </a:clrChange>
          </a:blip>
          <a:srcRect l="28500" t="-2609" b="8831"/>
          <a:stretch/>
        </p:blipFill>
        <p:spPr>
          <a:xfrm>
            <a:off x="4536584" y="2692474"/>
            <a:ext cx="720000" cy="227940"/>
          </a:xfrm>
          <a:prstGeom prst="rect">
            <a:avLst/>
          </a:prstGeom>
        </p:spPr>
      </p:pic>
      <p:pic>
        <p:nvPicPr>
          <p:cNvPr id="18" name="Picture 2" descr="Meta Research">
            <a:extLst>
              <a:ext uri="{FF2B5EF4-FFF2-40B4-BE49-F238E27FC236}">
                <a16:creationId xmlns:a16="http://schemas.microsoft.com/office/drawing/2014/main" id="{DA984095-ABF5-4D5B-B4B2-D08F87FDB4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93" t="23040" r="9547" b="23326"/>
          <a:stretch/>
        </p:blipFill>
        <p:spPr bwMode="auto">
          <a:xfrm>
            <a:off x="4536584" y="1867905"/>
            <a:ext cx="720000" cy="209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3018DCE-D2E3-4999-AB10-A736A8D7E783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sharpenSoften amount="100000"/>
                    </a14:imgEffect>
                    <a14:imgEffect>
                      <a14:brightnessContrast contrast="34000"/>
                    </a14:imgEffect>
                  </a14:imgLayer>
                </a14:imgProps>
              </a:ext>
            </a:extLst>
          </a:blip>
          <a:srcRect l="8024" t="10061" r="11124" b="8818"/>
          <a:stretch/>
        </p:blipFill>
        <p:spPr>
          <a:xfrm>
            <a:off x="4716584" y="3472483"/>
            <a:ext cx="360000" cy="354504"/>
          </a:xfrm>
          <a:prstGeom prst="ellipse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06D7929-0175-4081-A525-D164F6FDF330}"/>
              </a:ext>
            </a:extLst>
          </p:cNvPr>
          <p:cNvPicPr>
            <a:picLocks noChangeAspect="1"/>
          </p:cNvPicPr>
          <p:nvPr/>
        </p:nvPicPr>
        <p:blipFill>
          <a:blip r:embed="rId2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26">
                    <a14:imgEffect>
                      <a14:sharpenSoften amount="69000"/>
                    </a14:imgEffect>
                    <a14:imgEffect>
                      <a14:brightnessContrast contrast="7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63537" y="4532412"/>
            <a:ext cx="720000" cy="163299"/>
          </a:xfrm>
          <a:prstGeom prst="rect">
            <a:avLst/>
          </a:prstGeom>
        </p:spPr>
      </p:pic>
      <p:pic>
        <p:nvPicPr>
          <p:cNvPr id="21" name="Picture 10" descr="File:Google DeepMind logo.png - Wikimedia Commons">
            <a:extLst>
              <a:ext uri="{FF2B5EF4-FFF2-40B4-BE49-F238E27FC236}">
                <a16:creationId xmlns:a16="http://schemas.microsoft.com/office/drawing/2014/main" id="{4922F691-E115-4302-9CE7-A30A5F45EC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7">
            <a:extLst>
              <a:ext uri="{BEBA8EAE-BF5A-486C-A8C5-ECC9F3942E4B}">
                <a14:imgProps xmlns:a14="http://schemas.microsoft.com/office/drawing/2010/main">
                  <a14:imgLayer r:embed="rId28">
                    <a14:imgEffect>
                      <a14:backgroundRemoval t="9795" b="89522" l="3691" r="96604">
                        <a14:foregroundMark x1="10089" y1="50797" x2="10876" y2="57403"/>
                        <a14:foregroundMark x1="5364" y1="66970" x2="3740" y2="58314"/>
                        <a14:foregroundMark x1="14173" y1="64009" x2="15404" y2="64009"/>
                        <a14:foregroundMark x1="22195" y1="66059" x2="24016" y2="66059"/>
                        <a14:foregroundMark x1="28543" y1="66059" x2="31841" y2="66059"/>
                        <a14:foregroundMark x1="33661" y1="58314" x2="34055" y2="61276"/>
                        <a14:foregroundMark x1="36762" y1="50797" x2="36762" y2="61276"/>
                        <a14:foregroundMark x1="51083" y1="36446" x2="51722" y2="45103"/>
                        <a14:foregroundMark x1="53740" y1="51708" x2="53740" y2="58314"/>
                        <a14:foregroundMark x1="59892" y1="50797" x2="59892" y2="56492"/>
                        <a14:foregroundMark x1="66683" y1="48064" x2="66486" y2="55581"/>
                        <a14:foregroundMark x1="73671" y1="35535" x2="74902" y2="38497"/>
                        <a14:foregroundMark x1="82874" y1="32802" x2="82874" y2="32802"/>
                        <a14:foregroundMark x1="82874" y1="44191" x2="82874" y2="52620"/>
                        <a14:foregroundMark x1="85974" y1="45103" x2="85974" y2="51708"/>
                        <a14:foregroundMark x1="96211" y1="43280" x2="96604" y2="48975"/>
                        <a14:foregroundMark x1="34301" y1="33713" x2="34301" y2="39408"/>
                        <a14:backgroundMark x1="38189" y1="49886" x2="38189" y2="498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70"/>
          <a:stretch/>
        </p:blipFill>
        <p:spPr bwMode="auto">
          <a:xfrm>
            <a:off x="9268203" y="1997421"/>
            <a:ext cx="720000" cy="159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076D80C-833F-45AE-82D0-80680B9115EC}"/>
              </a:ext>
            </a:extLst>
          </p:cNvPr>
          <p:cNvPicPr>
            <a:picLocks noChangeAspect="1"/>
          </p:cNvPicPr>
          <p:nvPr/>
        </p:nvPicPr>
        <p:blipFill>
          <a:blip r:embed="rId2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0">
                    <a14:imgEffect>
                      <a14:brightnessContrast contrast="57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63537" y="5201589"/>
            <a:ext cx="720000" cy="315971"/>
          </a:xfrm>
          <a:prstGeom prst="rect">
            <a:avLst/>
          </a:prstGeom>
        </p:spPr>
      </p:pic>
      <p:pic>
        <p:nvPicPr>
          <p:cNvPr id="23" name="Picture 10" descr="File:Google DeepMind logo.png - Wikimedia Commons">
            <a:extLst>
              <a:ext uri="{FF2B5EF4-FFF2-40B4-BE49-F238E27FC236}">
                <a16:creationId xmlns:a16="http://schemas.microsoft.com/office/drawing/2014/main" id="{21C5AE4C-1828-4800-ABE1-14F4AC02D9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7">
            <a:extLst>
              <a:ext uri="{BEBA8EAE-BF5A-486C-A8C5-ECC9F3942E4B}">
                <a14:imgProps xmlns:a14="http://schemas.microsoft.com/office/drawing/2010/main">
                  <a14:imgLayer r:embed="rId28">
                    <a14:imgEffect>
                      <a14:backgroundRemoval t="9795" b="89522" l="3691" r="96604">
                        <a14:foregroundMark x1="10089" y1="50797" x2="10876" y2="57403"/>
                        <a14:foregroundMark x1="5364" y1="66970" x2="3740" y2="58314"/>
                        <a14:foregroundMark x1="14173" y1="64009" x2="15404" y2="64009"/>
                        <a14:foregroundMark x1="22195" y1="66059" x2="24016" y2="66059"/>
                        <a14:foregroundMark x1="28543" y1="66059" x2="31841" y2="66059"/>
                        <a14:foregroundMark x1="33661" y1="58314" x2="34055" y2="61276"/>
                        <a14:foregroundMark x1="36762" y1="50797" x2="36762" y2="61276"/>
                        <a14:foregroundMark x1="51083" y1="36446" x2="51722" y2="45103"/>
                        <a14:foregroundMark x1="53740" y1="51708" x2="53740" y2="58314"/>
                        <a14:foregroundMark x1="59892" y1="50797" x2="59892" y2="56492"/>
                        <a14:foregroundMark x1="66683" y1="48064" x2="66486" y2="55581"/>
                        <a14:foregroundMark x1="73671" y1="35535" x2="74902" y2="38497"/>
                        <a14:foregroundMark x1="82874" y1="32802" x2="82874" y2="32802"/>
                        <a14:foregroundMark x1="82874" y1="44191" x2="82874" y2="52620"/>
                        <a14:foregroundMark x1="85974" y1="45103" x2="85974" y2="51708"/>
                        <a14:foregroundMark x1="96211" y1="43280" x2="96604" y2="48975"/>
                        <a14:foregroundMark x1="34301" y1="33713" x2="34301" y2="39408"/>
                        <a14:backgroundMark x1="38189" y1="49886" x2="38189" y2="498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70"/>
          <a:stretch/>
        </p:blipFill>
        <p:spPr bwMode="auto">
          <a:xfrm>
            <a:off x="9268203" y="2771298"/>
            <a:ext cx="720000" cy="159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451D0E7-10B2-4630-A800-749BE90466BF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9425917" y="3590000"/>
            <a:ext cx="404571" cy="144000"/>
          </a:xfrm>
          <a:prstGeom prst="rect">
            <a:avLst/>
          </a:prstGeom>
        </p:spPr>
      </p:pic>
      <p:pic>
        <p:nvPicPr>
          <p:cNvPr id="25" name="Picture 6" descr="IBM brand resources: accessing high-guality vector logo SVG, brand colors,  and more.">
            <a:extLst>
              <a:ext uri="{FF2B5EF4-FFF2-40B4-BE49-F238E27FC236}">
                <a16:creationId xmlns:a16="http://schemas.microsoft.com/office/drawing/2014/main" id="{4C3605B1-D39F-4D8C-9E9B-93B87DD18E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00" t="26754" r="9097" b="23173"/>
          <a:stretch/>
        </p:blipFill>
        <p:spPr bwMode="auto">
          <a:xfrm>
            <a:off x="9425917" y="4378797"/>
            <a:ext cx="325720" cy="1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BE8EBD3-8D6C-47F3-A342-E35A6DB4F773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9268813" y="5244418"/>
            <a:ext cx="719390" cy="243861"/>
          </a:xfrm>
          <a:prstGeom prst="rect">
            <a:avLst/>
          </a:prstGeom>
        </p:spPr>
      </p:pic>
      <p:sp>
        <p:nvSpPr>
          <p:cNvPr id="27" name="Arrow: Down 26">
            <a:extLst>
              <a:ext uri="{FF2B5EF4-FFF2-40B4-BE49-F238E27FC236}">
                <a16:creationId xmlns:a16="http://schemas.microsoft.com/office/drawing/2014/main" id="{7AED5EA3-90EC-487B-AA90-CD0FE52900BC}"/>
              </a:ext>
            </a:extLst>
          </p:cNvPr>
          <p:cNvSpPr/>
          <p:nvPr/>
        </p:nvSpPr>
        <p:spPr>
          <a:xfrm flipV="1">
            <a:off x="2406432" y="1972476"/>
            <a:ext cx="535459" cy="4692377"/>
          </a:xfrm>
          <a:prstGeom prst="downArrow">
            <a:avLst/>
          </a:prstGeom>
          <a:gradFill>
            <a:gsLst>
              <a:gs pos="0">
                <a:srgbClr val="DAEFC3"/>
              </a:gs>
              <a:gs pos="100000">
                <a:srgbClr val="92D05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8" name="Arrow: Down 27">
            <a:extLst>
              <a:ext uri="{FF2B5EF4-FFF2-40B4-BE49-F238E27FC236}">
                <a16:creationId xmlns:a16="http://schemas.microsoft.com/office/drawing/2014/main" id="{B27BD699-7EDC-4180-B05B-45B73AEFA420}"/>
              </a:ext>
            </a:extLst>
          </p:cNvPr>
          <p:cNvSpPr/>
          <p:nvPr/>
        </p:nvSpPr>
        <p:spPr>
          <a:xfrm flipV="1">
            <a:off x="6935418" y="1972140"/>
            <a:ext cx="535459" cy="4619159"/>
          </a:xfrm>
          <a:prstGeom prst="downArrow">
            <a:avLst/>
          </a:prstGeom>
          <a:gradFill>
            <a:gsLst>
              <a:gs pos="0">
                <a:schemeClr val="bg1"/>
              </a:gs>
              <a:gs pos="100000">
                <a:srgbClr val="DAEFC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1C1E6212-27F0-4D67-9E24-99DA384F212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012867" y="2306695"/>
          <a:ext cx="505254" cy="1325563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505254">
                  <a:extLst>
                    <a:ext uri="{9D8B030D-6E8A-4147-A177-3AD203B41FA5}">
                      <a16:colId xmlns:a16="http://schemas.microsoft.com/office/drawing/2014/main" val="2724530973"/>
                    </a:ext>
                  </a:extLst>
                </a:gridCol>
              </a:tblGrid>
              <a:tr h="1325563">
                <a:tc>
                  <a:txBody>
                    <a:bodyPr/>
                    <a:lstStyle/>
                    <a:p>
                      <a:pPr algn="r" rtl="1"/>
                      <a:r>
                        <a:rPr lang="en-US" sz="2000" dirty="0"/>
                        <a:t>Relevance</a:t>
                      </a:r>
                      <a:endParaRPr lang="he-IL" sz="2000" dirty="0"/>
                    </a:p>
                  </a:txBody>
                  <a:tcPr vert="vert270"/>
                </a:tc>
                <a:extLst>
                  <a:ext uri="{0D108BD9-81ED-4DB2-BD59-A6C34878D82A}">
                    <a16:rowId xmlns:a16="http://schemas.microsoft.com/office/drawing/2014/main" val="3106504377"/>
                  </a:ext>
                </a:extLst>
              </a:tr>
            </a:tbl>
          </a:graphicData>
        </a:graphic>
      </p:graphicFrame>
      <p:graphicFrame>
        <p:nvGraphicFramePr>
          <p:cNvPr id="30" name="Table 29">
            <a:extLst>
              <a:ext uri="{FF2B5EF4-FFF2-40B4-BE49-F238E27FC236}">
                <a16:creationId xmlns:a16="http://schemas.microsoft.com/office/drawing/2014/main" id="{2EFB0A6A-B237-4ED0-A36A-814796B66B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2712588"/>
              </p:ext>
            </p:extLst>
          </p:nvPr>
        </p:nvGraphicFramePr>
        <p:xfrm>
          <a:off x="3257627" y="6098015"/>
          <a:ext cx="1955109" cy="566839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315403">
                <a:tc gridSpan="3">
                  <a:txBody>
                    <a:bodyPr/>
                    <a:lstStyle/>
                    <a:p>
                      <a:pPr algn="l" rtl="0"/>
                      <a:r>
                        <a:rPr lang="en-US" sz="900" b="1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  <a:hlinkClick r:id="rId3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Time-Series Forecasting </a:t>
                      </a:r>
                      <a:endParaRPr lang="he-IL" sz="900" b="1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8692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algn="l" rtl="1"/>
                      <a:r>
                        <a:rPr lang="en-US" sz="800" b="1" dirty="0">
                          <a:solidFill>
                            <a:schemeClr val="tx1"/>
                          </a:solidFill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Optim</a:t>
                      </a:r>
                      <a:endParaRPr lang="he-IL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1FE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800" b="1" dirty="0">
                          <a:solidFill>
                            <a:schemeClr val="tx1"/>
                          </a:solidFill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OOD</a:t>
                      </a:r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D9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b="1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Timeseries</a:t>
                      </a:r>
                      <a:endParaRPr lang="he-IL" sz="800" b="1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</a:tbl>
          </a:graphicData>
        </a:graphic>
      </p:graphicFrame>
      <p:pic>
        <p:nvPicPr>
          <p:cNvPr id="32" name="Picture 31">
            <a:extLst>
              <a:ext uri="{FF2B5EF4-FFF2-40B4-BE49-F238E27FC236}">
                <a16:creationId xmlns:a16="http://schemas.microsoft.com/office/drawing/2014/main" id="{8AB8EBDE-8E48-4C2B-9746-CFD9B1A8A5B9}"/>
              </a:ext>
            </a:extLst>
          </p:cNvPr>
          <p:cNvPicPr>
            <a:picLocks noChangeAspect="1"/>
          </p:cNvPicPr>
          <p:nvPr/>
        </p:nvPicPr>
        <p:blipFill rotWithShape="1">
          <a:blip r:embed="rId35">
            <a:extLst>
              <a:ext uri="{BEBA8EAE-BF5A-486C-A8C5-ECC9F3942E4B}">
                <a14:imgProps xmlns:a14="http://schemas.microsoft.com/office/drawing/2010/main">
                  <a14:imgLayer r:embed="rId36">
                    <a14:imgEffect>
                      <a14:backgroundRemoval t="2182" b="8283" l="909" r="11788">
                        <a14:foregroundMark x1="2303" y1="4444" x2="2303" y2="4444"/>
                        <a14:foregroundMark x1="4091" y1="4606" x2="3303" y2="4606"/>
                        <a14:foregroundMark x1="6212" y1="4444" x2="6212" y2="4444"/>
                        <a14:foregroundMark x1="5394" y1="6869" x2="5394" y2="5939"/>
                        <a14:foregroundMark x1="6303" y1="7111" x2="6303" y2="6707"/>
                        <a14:foregroundMark x1="9394" y1="6182" x2="9394" y2="6182"/>
                        <a14:foregroundMark x1="8000" y1="7111" x2="8000" y2="7111"/>
                        <a14:foregroundMark x1="10394" y1="4727" x2="10394" y2="4727"/>
                        <a14:foregroundMark x1="8788" y1="3919" x2="8788" y2="3919"/>
                        <a14:foregroundMark x1="4515" y1="4202" x2="4515" y2="4202"/>
                        <a14:foregroundMark x1="909" y1="3919" x2="909" y2="3919"/>
                        <a14:foregroundMark x1="8000" y1="4323" x2="8000" y2="4323"/>
                        <a14:foregroundMark x1="5909" y1="4323" x2="5909" y2="4323"/>
                        <a14:foregroundMark x1="6212" y1="4323" x2="6212" y2="4323"/>
                        <a14:backgroundMark x1="8394" y1="7636" x2="8394" y2="7636"/>
                        <a14:backgroundMark x1="8606" y1="7798" x2="7697" y2="7394"/>
                        <a14:backgroundMark x1="5394" y1="4848" x2="5091" y2="4848"/>
                        <a14:backgroundMark x1="11000" y1="7798" x2="11000" y2="8323"/>
                        <a14:backgroundMark x1="11606" y1="7394" x2="11606" y2="6061"/>
                        <a14:backgroundMark x1="10909" y1="7515" x2="11091" y2="5939"/>
                        <a14:backgroundMark x1="11606" y1="5535" x2="11515" y2="432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511" r="87133" b="91556"/>
          <a:stretch/>
        </p:blipFill>
        <p:spPr>
          <a:xfrm>
            <a:off x="4593772" y="6093041"/>
            <a:ext cx="720000" cy="290987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FA9342E0-CBEA-4F89-91EB-4BD0FF94515D}"/>
              </a:ext>
            </a:extLst>
          </p:cNvPr>
          <p:cNvSpPr txBox="1"/>
          <p:nvPr/>
        </p:nvSpPr>
        <p:spPr>
          <a:xfrm>
            <a:off x="5366624" y="2181690"/>
            <a:ext cx="1579694" cy="25391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050" dirty="0"/>
              <a:t>Automatic data balance.</a:t>
            </a:r>
            <a:endParaRPr lang="he-IL" sz="105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09AF54F-16FA-4060-9D3C-4A09AD05880C}"/>
              </a:ext>
            </a:extLst>
          </p:cNvPr>
          <p:cNvSpPr/>
          <p:nvPr/>
        </p:nvSpPr>
        <p:spPr>
          <a:xfrm>
            <a:off x="5366624" y="6381434"/>
            <a:ext cx="1226925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Find learnable part of data.</a:t>
            </a:r>
            <a:endParaRPr lang="he-IL" sz="1050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D1E594C-C793-4277-ADB4-1639A14F813D}"/>
              </a:ext>
            </a:extLst>
          </p:cNvPr>
          <p:cNvSpPr/>
          <p:nvPr/>
        </p:nvSpPr>
        <p:spPr>
          <a:xfrm>
            <a:off x="5366624" y="5567285"/>
            <a:ext cx="1226925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TTA without BP.</a:t>
            </a:r>
            <a:endParaRPr lang="he-IL" sz="1050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B82EA18-B0AB-48AD-AA73-BC639AC28A3D}"/>
              </a:ext>
            </a:extLst>
          </p:cNvPr>
          <p:cNvSpPr/>
          <p:nvPr/>
        </p:nvSpPr>
        <p:spPr>
          <a:xfrm>
            <a:off x="5366624" y="4753137"/>
            <a:ext cx="1478783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Manifold not 2D plane.</a:t>
            </a:r>
            <a:endParaRPr lang="he-IL" sz="1050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A519130-5BA6-45B2-A6EC-811D65713F33}"/>
              </a:ext>
            </a:extLst>
          </p:cNvPr>
          <p:cNvSpPr/>
          <p:nvPr/>
        </p:nvSpPr>
        <p:spPr>
          <a:xfrm>
            <a:off x="5366624" y="3777407"/>
            <a:ext cx="1478783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Lowest Common Ancestor. </a:t>
            </a:r>
            <a:endParaRPr lang="he-IL" sz="105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5D427C2-DB32-497C-AC6A-B68F2F5AF17E}"/>
              </a:ext>
            </a:extLst>
          </p:cNvPr>
          <p:cNvSpPr txBox="1"/>
          <p:nvPr/>
        </p:nvSpPr>
        <p:spPr>
          <a:xfrm>
            <a:off x="5366624" y="2881538"/>
            <a:ext cx="1478783" cy="43088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050" dirty="0"/>
              <a:t>Sharpness-Aware Minimization. </a:t>
            </a:r>
            <a:endParaRPr lang="he-IL" sz="105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DEF6606-9C57-4C47-9569-8B723F18EC91}"/>
              </a:ext>
            </a:extLst>
          </p:cNvPr>
          <p:cNvSpPr txBox="1"/>
          <p:nvPr/>
        </p:nvSpPr>
        <p:spPr>
          <a:xfrm>
            <a:off x="10099539" y="2204766"/>
            <a:ext cx="1478783" cy="41549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050" dirty="0"/>
              <a:t>Executable using code  and LLM. </a:t>
            </a:r>
            <a:endParaRPr lang="he-IL" sz="105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E3E9332-9327-48F9-91ED-97EA3B187E05}"/>
              </a:ext>
            </a:extLst>
          </p:cNvPr>
          <p:cNvSpPr txBox="1"/>
          <p:nvPr/>
        </p:nvSpPr>
        <p:spPr>
          <a:xfrm>
            <a:off x="10099539" y="3072003"/>
            <a:ext cx="1478783" cy="25391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050" dirty="0"/>
              <a:t>Vision Lang search.</a:t>
            </a:r>
            <a:endParaRPr lang="he-IL" sz="105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3F850B6-A1A6-4E71-BEB1-BCCE8AFF39D0}"/>
              </a:ext>
            </a:extLst>
          </p:cNvPr>
          <p:cNvSpPr txBox="1"/>
          <p:nvPr/>
        </p:nvSpPr>
        <p:spPr>
          <a:xfrm>
            <a:off x="10099539" y="3846396"/>
            <a:ext cx="1478783" cy="41549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050" dirty="0"/>
              <a:t>Extract NN weights from black box.</a:t>
            </a:r>
            <a:endParaRPr lang="he-IL" sz="105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60A48B5-1EB3-4296-B731-8E16C4E14D9D}"/>
              </a:ext>
            </a:extLst>
          </p:cNvPr>
          <p:cNvSpPr txBox="1"/>
          <p:nvPr/>
        </p:nvSpPr>
        <p:spPr>
          <a:xfrm>
            <a:off x="10099539" y="4681331"/>
            <a:ext cx="1478783" cy="41549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050" dirty="0"/>
              <a:t>Evaluate on encrypted model and data</a:t>
            </a:r>
            <a:endParaRPr lang="he-IL" sz="105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E518E51-13B7-4A72-A5D3-228E35B2D198}"/>
              </a:ext>
            </a:extLst>
          </p:cNvPr>
          <p:cNvSpPr txBox="1"/>
          <p:nvPr/>
        </p:nvSpPr>
        <p:spPr>
          <a:xfrm>
            <a:off x="10099539" y="5449378"/>
            <a:ext cx="2025785" cy="25391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050" dirty="0"/>
              <a:t>Math operator in latent space.</a:t>
            </a:r>
            <a:endParaRPr lang="he-IL" sz="1050" dirty="0"/>
          </a:p>
        </p:txBody>
      </p:sp>
      <p:graphicFrame>
        <p:nvGraphicFramePr>
          <p:cNvPr id="44" name="Table 43">
            <a:extLst>
              <a:ext uri="{FF2B5EF4-FFF2-40B4-BE49-F238E27FC236}">
                <a16:creationId xmlns:a16="http://schemas.microsoft.com/office/drawing/2014/main" id="{9B17B74F-49BB-4EEB-B1EF-AC559EE608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577729"/>
              </p:ext>
            </p:extLst>
          </p:nvPr>
        </p:nvGraphicFramePr>
        <p:xfrm>
          <a:off x="105979" y="1559307"/>
          <a:ext cx="2055989" cy="522102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739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63391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65205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26063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>
                          <a:highlight>
                            <a:srgbClr val="FFFF00"/>
                          </a:highlight>
                        </a:rPr>
                        <a:t>Timeseries</a:t>
                      </a:r>
                      <a:endParaRPr lang="he-IL" sz="900" b="1" dirty="0"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he-IL" sz="9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/>
                      <a:endParaRPr lang="he-IL" sz="9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  <a:tr h="4960389">
                <a:tc gridSpan="3">
                  <a:txBody>
                    <a:bodyPr/>
                    <a:lstStyle/>
                    <a:p>
                      <a:pPr algn="l" rtl="0"/>
                      <a:r>
                        <a:rPr lang="en-US" sz="900" dirty="0"/>
                        <a:t>Time series is a series of data points indexed in time order. Most commonly, a time series is a sequence taken at successive equally spaced points in time. Thus it is a sequence of discrete-time data.</a:t>
                      </a:r>
                    </a:p>
                    <a:p>
                      <a:pPr algn="l" rtl="0"/>
                      <a:endParaRPr lang="en-US" sz="1400" b="1" u="sng" dirty="0">
                        <a:solidFill>
                          <a:srgbClr val="00AABC"/>
                        </a:solidFill>
                      </a:endParaRPr>
                    </a:p>
                    <a:p>
                      <a:pPr algn="l" rtl="0"/>
                      <a:r>
                        <a:rPr lang="en-US" sz="1400" b="1" u="sng" dirty="0">
                          <a:solidFill>
                            <a:schemeClr val="tx1"/>
                          </a:solidFill>
                        </a:rPr>
                        <a:t>SamFormer</a:t>
                      </a:r>
                      <a:endParaRPr lang="en-US" sz="900" b="1" u="none" dirty="0">
                        <a:solidFill>
                          <a:schemeClr val="tx1"/>
                        </a:solidFill>
                      </a:endParaRPr>
                    </a:p>
                    <a:p>
                      <a:pPr algn="l" rtl="0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Show how to use Transformers for Timeseries. </a:t>
                      </a:r>
                    </a:p>
                    <a:p>
                      <a:pPr algn="l" rtl="0"/>
                      <a:endParaRPr lang="en-US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l" rtl="0"/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hlinkClick r:id="rId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Time-Series Forecasting </a:t>
                      </a:r>
                      <a:endParaRPr lang="he-IL" sz="1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Enabling the use of invariant learning for time series.</a:t>
                      </a:r>
                      <a:endParaRPr lang="en-US" sz="900" b="0" u="none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he-IL" sz="9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 sz="9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0840240"/>
                  </a:ext>
                </a:extLst>
              </a:tr>
            </a:tbl>
          </a:graphicData>
        </a:graphic>
      </p:graphicFrame>
      <p:sp>
        <p:nvSpPr>
          <p:cNvPr id="45" name="Arrow: Down 44">
            <a:hlinkClick r:id="rId37" action="ppaction://hlinksldjump"/>
            <a:extLst>
              <a:ext uri="{FF2B5EF4-FFF2-40B4-BE49-F238E27FC236}">
                <a16:creationId xmlns:a16="http://schemas.microsoft.com/office/drawing/2014/main" id="{72DB9FEF-C85F-4ED6-8B0F-B1C12E469B49}"/>
              </a:ext>
            </a:extLst>
          </p:cNvPr>
          <p:cNvSpPr/>
          <p:nvPr/>
        </p:nvSpPr>
        <p:spPr>
          <a:xfrm flipV="1">
            <a:off x="11709949" y="6354989"/>
            <a:ext cx="381000" cy="328947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2C4CAA25-E441-4EAD-8AFC-4499849D3695}"/>
              </a:ext>
            </a:extLst>
          </p:cNvPr>
          <p:cNvSpPr/>
          <p:nvPr/>
        </p:nvSpPr>
        <p:spPr>
          <a:xfrm>
            <a:off x="10950698" y="6410997"/>
            <a:ext cx="7729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Back: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648889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A9F62A6-EB19-4F98-9BF7-089CA8DBF4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latin typeface="Lucida Sans Unicode" panose="020B0602030504020204" pitchFamily="34" charset="0"/>
                <a:ea typeface="+mn-ea"/>
                <a:cs typeface="Lucida Sans Unicode" panose="020B0602030504020204" pitchFamily="34" charset="0"/>
              </a:rPr>
              <a:t>Relevant </a:t>
            </a:r>
            <a:r>
              <a:rPr lang="en-US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Papers:</a:t>
            </a:r>
            <a:endParaRPr lang="he-IL" dirty="0">
              <a:latin typeface="Lucida Sans Unicode" panose="020B0602030504020204" pitchFamily="34" charset="0"/>
              <a:ea typeface="+mn-ea"/>
              <a:cs typeface="Lucida Sans Unicode" panose="020B0602030504020204" pitchFamily="34" charset="0"/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837669A-71D0-4E70-BCCC-C60A9C973D1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257627" y="1810006"/>
          <a:ext cx="1955109" cy="586716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315403">
                <a:tc gridSpan="3">
                  <a:txBody>
                    <a:bodyPr/>
                    <a:lstStyle/>
                    <a:p>
                      <a:pPr algn="l" rtl="1"/>
                      <a:r>
                        <a:rPr lang="en-US" sz="1600" b="1" kern="1200" dirty="0">
                          <a:solidFill>
                            <a:srgbClr val="0563C1"/>
                          </a:solidFill>
                          <a:latin typeface="+mn-lt"/>
                          <a:ea typeface="+mn-ea"/>
                          <a:cs typeface="+mn-cs"/>
                          <a:hlinkClick r:id="rId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XRM</a:t>
                      </a:r>
                      <a:endParaRPr lang="he-IL" sz="1600" b="1" kern="1200" dirty="0">
                        <a:solidFill>
                          <a:srgbClr val="0563C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8692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rtl="1"/>
                      <a:endParaRPr lang="he-IL" sz="9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Optim</a:t>
                      </a:r>
                      <a:endParaRPr lang="he-IL" sz="9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1FE"/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900" b="1" dirty="0">
                          <a:solidFill>
                            <a:schemeClr val="tx1"/>
                          </a:solidFill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OOD</a:t>
                      </a:r>
                      <a:endParaRPr lang="he-IL" sz="9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D9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DA80BADA-568D-485B-B837-03AFEAF9AF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3895062"/>
              </p:ext>
            </p:extLst>
          </p:nvPr>
        </p:nvGraphicFramePr>
        <p:xfrm>
          <a:off x="3257627" y="5292917"/>
          <a:ext cx="1955109" cy="818275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315403">
                <a:tc gridSpan="3">
                  <a:txBody>
                    <a:bodyPr/>
                    <a:lstStyle/>
                    <a:p>
                      <a:pPr algn="l" rtl="0"/>
                      <a:r>
                        <a:rPr lang="en-US" sz="1200" b="1" dirty="0">
                          <a:solidFill>
                            <a:srgbClr val="0563C1"/>
                          </a:solidFill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Test-Time Adaption</a:t>
                      </a:r>
                      <a:endParaRPr lang="he-IL" sz="1200" b="1" dirty="0">
                        <a:solidFill>
                          <a:srgbClr val="0563C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8692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algn="l" rtl="1"/>
                      <a:r>
                        <a:rPr lang="en-US" sz="800" b="1" dirty="0">
                          <a:solidFill>
                            <a:schemeClr val="tx1"/>
                          </a:solidFill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Optim</a:t>
                      </a:r>
                      <a:endParaRPr lang="he-IL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1F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Transfor</a:t>
                      </a:r>
                      <a:endParaRPr lang="he-IL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deploy</a:t>
                      </a:r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algn="l" rtl="1"/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/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OOD</a:t>
                      </a:r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D9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8014590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5C761156-5674-4DCA-8354-2A17D5FDA1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2631195"/>
              </p:ext>
            </p:extLst>
          </p:nvPr>
        </p:nvGraphicFramePr>
        <p:xfrm>
          <a:off x="3257627" y="2644363"/>
          <a:ext cx="1955109" cy="566839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315403">
                <a:tc gridSpan="3">
                  <a:txBody>
                    <a:bodyPr/>
                    <a:lstStyle/>
                    <a:p>
                      <a:pPr algn="l" rtl="1"/>
                      <a:r>
                        <a:rPr lang="en-US" sz="1400" b="1" dirty="0">
                          <a:solidFill>
                            <a:srgbClr val="0563C1"/>
                          </a:solidFill>
                          <a:hlinkClick r:id="rId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SamFormer</a:t>
                      </a:r>
                      <a:endParaRPr lang="he-IL" sz="1400" b="1" dirty="0">
                        <a:solidFill>
                          <a:srgbClr val="0563C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8692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marL="0" marR="0" lvl="0" indent="0" algn="l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Optim</a:t>
                      </a:r>
                      <a:endParaRPr lang="he-IL" sz="9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1FE"/>
                    </a:solidFill>
                  </a:tcPr>
                </a:tc>
                <a:tc>
                  <a:txBody>
                    <a:bodyPr/>
                    <a:lstStyle/>
                    <a:p>
                      <a:pPr algn="l" rtl="1"/>
                      <a:r>
                        <a:rPr lang="en-US" sz="900" b="1" dirty="0">
                          <a:solidFill>
                            <a:schemeClr val="tx1"/>
                          </a:solidFill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Transfor</a:t>
                      </a:r>
                      <a:endParaRPr lang="he-IL" sz="9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Timeseries</a:t>
                      </a:r>
                      <a:endParaRPr lang="he-IL"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A19BB5B3-AD01-454F-AB78-D4B09610D8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4025651"/>
              </p:ext>
            </p:extLst>
          </p:nvPr>
        </p:nvGraphicFramePr>
        <p:xfrm>
          <a:off x="3257627" y="3533629"/>
          <a:ext cx="1955109" cy="586716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315403">
                <a:tc gridSpan="3">
                  <a:txBody>
                    <a:bodyPr/>
                    <a:lstStyle/>
                    <a:p>
                      <a:pPr algn="l" rtl="0"/>
                      <a:r>
                        <a:rPr lang="en-US" sz="1600" b="1" dirty="0">
                          <a:solidFill>
                            <a:srgbClr val="0563C1"/>
                          </a:solidFill>
                          <a:hlinkClick r:id="rId1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LCA Distance</a:t>
                      </a:r>
                      <a:endParaRPr lang="he-IL" sz="1600" b="1" dirty="0">
                        <a:solidFill>
                          <a:srgbClr val="0563C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8692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marL="0" marR="0" lvl="0" indent="0" algn="l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  <a:hlinkClick r:id="rId1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Classif</a:t>
                      </a:r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819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800" b="1" dirty="0">
                          <a:solidFill>
                            <a:schemeClr val="tx1"/>
                          </a:solidFill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Optim</a:t>
                      </a:r>
                      <a:endParaRPr lang="he-IL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1F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OOD</a:t>
                      </a:r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D9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9F28FEB0-5126-40B0-A681-3FF1B239F7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29731"/>
              </p:ext>
            </p:extLst>
          </p:nvPr>
        </p:nvGraphicFramePr>
        <p:xfrm>
          <a:off x="3257627" y="4442772"/>
          <a:ext cx="1955109" cy="566839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315403">
                <a:tc gridSpan="3">
                  <a:txBody>
                    <a:bodyPr/>
                    <a:lstStyle/>
                    <a:p>
                      <a:pPr algn="l" rtl="0"/>
                      <a:r>
                        <a:rPr lang="en-US" sz="1400" b="1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hlinkClick r:id="rId1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Neuro Visualizer</a:t>
                      </a:r>
                      <a:endParaRPr lang="he-IL" sz="1400" b="1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8692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rtl="1"/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/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 b="1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Analysis</a:t>
                      </a:r>
                      <a:endParaRPr lang="he-IL" sz="800" b="1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B9596509-61C8-41CD-8351-600DC5A795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5494095"/>
              </p:ext>
            </p:extLst>
          </p:nvPr>
        </p:nvGraphicFramePr>
        <p:xfrm>
          <a:off x="7839592" y="1911408"/>
          <a:ext cx="1955109" cy="586716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315403">
                <a:tc gridSpan="3">
                  <a:txBody>
                    <a:bodyPr/>
                    <a:lstStyle/>
                    <a:p>
                      <a:pPr algn="l" rtl="0"/>
                      <a:r>
                        <a:rPr lang="en-US" sz="1600" b="1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hlinkClick r:id="rId1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Chain of Code</a:t>
                      </a:r>
                      <a:endParaRPr lang="he-IL" sz="1600" b="1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8692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rtl="1"/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hlinkClick r:id="rId1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Vison Lang</a:t>
                      </a:r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Analysis</a:t>
                      </a:r>
                      <a:endParaRPr lang="he-IL" sz="800" b="1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CB0BD3F1-FF7E-405E-AB37-99484A647A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3197664"/>
              </p:ext>
            </p:extLst>
          </p:nvPr>
        </p:nvGraphicFramePr>
        <p:xfrm>
          <a:off x="7839592" y="5217490"/>
          <a:ext cx="1955109" cy="566839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315403">
                <a:tc gridSpan="3">
                  <a:txBody>
                    <a:bodyPr/>
                    <a:lstStyle/>
                    <a:p>
                      <a:pPr algn="l" rtl="0"/>
                      <a:r>
                        <a:rPr lang="en-US" sz="1200" b="1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hlinkClick r:id="rId1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Algebraic Structure</a:t>
                      </a:r>
                      <a:endParaRPr lang="he-IL" sz="1200" b="1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8692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rtl="1"/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Analysis</a:t>
                      </a:r>
                      <a:endParaRPr lang="he-IL" sz="800" b="1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287BF88B-B0D4-48B3-9A9D-187418AF18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9596430"/>
              </p:ext>
            </p:extLst>
          </p:nvPr>
        </p:nvGraphicFramePr>
        <p:xfrm>
          <a:off x="7839592" y="2747867"/>
          <a:ext cx="1955109" cy="586716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315403">
                <a:tc gridSpan="3">
                  <a:txBody>
                    <a:bodyPr/>
                    <a:lstStyle/>
                    <a:p>
                      <a:pPr algn="l" rtl="0"/>
                      <a:r>
                        <a:rPr lang="en-US" sz="1600" b="1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hlinkClick r:id="rId1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MagicLens</a:t>
                      </a:r>
                      <a:endParaRPr lang="he-IL" sz="1600" b="1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8692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rtl="1"/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hlinkClick r:id="rId1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Vison Lang</a:t>
                      </a:r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Analysis</a:t>
                      </a:r>
                      <a:endParaRPr lang="he-IL" sz="800" b="1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</a:tbl>
          </a:graphicData>
        </a:graphic>
      </p:graphicFrame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49853BF4-67D2-46CA-AB1A-F7309A6780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8135772"/>
              </p:ext>
            </p:extLst>
          </p:nvPr>
        </p:nvGraphicFramePr>
        <p:xfrm>
          <a:off x="7839592" y="3584326"/>
          <a:ext cx="1955109" cy="566839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315403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>
                          <a:hlinkClick r:id="rId18" action="ppaction://hlinksldjump"/>
                        </a:rPr>
                        <a:t>Expand and cluster</a:t>
                      </a:r>
                      <a:endParaRPr lang="he-IL" sz="12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8692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rtl="1"/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deploy</a:t>
                      </a:r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hlinkClick r:id="rId1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Encryption</a:t>
                      </a:r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3AC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</a:tbl>
          </a:graphicData>
        </a:graphic>
      </p:graphicFrame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0C5758C0-E726-44C7-B9E0-92465C9388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0380803"/>
              </p:ext>
            </p:extLst>
          </p:nvPr>
        </p:nvGraphicFramePr>
        <p:xfrm>
          <a:off x="7839592" y="4400908"/>
          <a:ext cx="1955109" cy="566839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315403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>
                          <a:solidFill>
                            <a:srgbClr val="0563C1"/>
                          </a:solidFill>
                          <a:hlinkClick r:id="rId2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Homomorphic encryption</a:t>
                      </a:r>
                      <a:endParaRPr lang="en-US" sz="900" b="1" dirty="0">
                        <a:solidFill>
                          <a:srgbClr val="0563C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8692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rtl="1"/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800" b="1" dirty="0">
                          <a:solidFill>
                            <a:schemeClr val="tx1"/>
                          </a:solidFill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Transfor</a:t>
                      </a:r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hlinkClick r:id="rId1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Encryption</a:t>
                      </a:r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3AC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</a:tbl>
          </a:graphicData>
        </a:graphic>
      </p:graphicFrame>
      <p:pic>
        <p:nvPicPr>
          <p:cNvPr id="17" name="Picture 16">
            <a:extLst>
              <a:ext uri="{FF2B5EF4-FFF2-40B4-BE49-F238E27FC236}">
                <a16:creationId xmlns:a16="http://schemas.microsoft.com/office/drawing/2014/main" id="{44961FDB-B0F5-419B-9DE7-E7AC8A2C5689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clrChange>
              <a:clrFrom>
                <a:srgbClr val="EFF7FF"/>
              </a:clrFrom>
              <a:clrTo>
                <a:srgbClr val="EFF7FF">
                  <a:alpha val="0"/>
                </a:srgbClr>
              </a:clrTo>
            </a:clrChange>
          </a:blip>
          <a:srcRect l="28500" t="-2609" b="8831"/>
          <a:stretch/>
        </p:blipFill>
        <p:spPr>
          <a:xfrm>
            <a:off x="4536584" y="2692474"/>
            <a:ext cx="720000" cy="227940"/>
          </a:xfrm>
          <a:prstGeom prst="rect">
            <a:avLst/>
          </a:prstGeom>
        </p:spPr>
      </p:pic>
      <p:pic>
        <p:nvPicPr>
          <p:cNvPr id="18" name="Picture 2" descr="Meta Research">
            <a:extLst>
              <a:ext uri="{FF2B5EF4-FFF2-40B4-BE49-F238E27FC236}">
                <a16:creationId xmlns:a16="http://schemas.microsoft.com/office/drawing/2014/main" id="{DA984095-ABF5-4D5B-B4B2-D08F87FDB4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93" t="23040" r="9547" b="23326"/>
          <a:stretch/>
        </p:blipFill>
        <p:spPr bwMode="auto">
          <a:xfrm>
            <a:off x="4536584" y="1867905"/>
            <a:ext cx="720000" cy="209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3018DCE-D2E3-4999-AB10-A736A8D7E783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sharpenSoften amount="100000"/>
                    </a14:imgEffect>
                    <a14:imgEffect>
                      <a14:brightnessContrast contrast="34000"/>
                    </a14:imgEffect>
                  </a14:imgLayer>
                </a14:imgProps>
              </a:ext>
            </a:extLst>
          </a:blip>
          <a:srcRect l="8024" t="10061" r="11124" b="8818"/>
          <a:stretch/>
        </p:blipFill>
        <p:spPr>
          <a:xfrm>
            <a:off x="4716584" y="3472483"/>
            <a:ext cx="360000" cy="354504"/>
          </a:xfrm>
          <a:prstGeom prst="ellipse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06D7929-0175-4081-A525-D164F6FDF330}"/>
              </a:ext>
            </a:extLst>
          </p:cNvPr>
          <p:cNvPicPr>
            <a:picLocks noChangeAspect="1"/>
          </p:cNvPicPr>
          <p:nvPr/>
        </p:nvPicPr>
        <p:blipFill>
          <a:blip r:embed="rId2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26">
                    <a14:imgEffect>
                      <a14:sharpenSoften amount="69000"/>
                    </a14:imgEffect>
                    <a14:imgEffect>
                      <a14:brightnessContrast contrast="7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63537" y="4532412"/>
            <a:ext cx="720000" cy="163299"/>
          </a:xfrm>
          <a:prstGeom prst="rect">
            <a:avLst/>
          </a:prstGeom>
        </p:spPr>
      </p:pic>
      <p:pic>
        <p:nvPicPr>
          <p:cNvPr id="21" name="Picture 10" descr="File:Google DeepMind logo.png - Wikimedia Commons">
            <a:extLst>
              <a:ext uri="{FF2B5EF4-FFF2-40B4-BE49-F238E27FC236}">
                <a16:creationId xmlns:a16="http://schemas.microsoft.com/office/drawing/2014/main" id="{4922F691-E115-4302-9CE7-A30A5F45EC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7">
            <a:extLst>
              <a:ext uri="{BEBA8EAE-BF5A-486C-A8C5-ECC9F3942E4B}">
                <a14:imgProps xmlns:a14="http://schemas.microsoft.com/office/drawing/2010/main">
                  <a14:imgLayer r:embed="rId28">
                    <a14:imgEffect>
                      <a14:backgroundRemoval t="9795" b="89522" l="3691" r="96604">
                        <a14:foregroundMark x1="10089" y1="50797" x2="10876" y2="57403"/>
                        <a14:foregroundMark x1="5364" y1="66970" x2="3740" y2="58314"/>
                        <a14:foregroundMark x1="14173" y1="64009" x2="15404" y2="64009"/>
                        <a14:foregroundMark x1="22195" y1="66059" x2="24016" y2="66059"/>
                        <a14:foregroundMark x1="28543" y1="66059" x2="31841" y2="66059"/>
                        <a14:foregroundMark x1="33661" y1="58314" x2="34055" y2="61276"/>
                        <a14:foregroundMark x1="36762" y1="50797" x2="36762" y2="61276"/>
                        <a14:foregroundMark x1="51083" y1="36446" x2="51722" y2="45103"/>
                        <a14:foregroundMark x1="53740" y1="51708" x2="53740" y2="58314"/>
                        <a14:foregroundMark x1="59892" y1="50797" x2="59892" y2="56492"/>
                        <a14:foregroundMark x1="66683" y1="48064" x2="66486" y2="55581"/>
                        <a14:foregroundMark x1="73671" y1="35535" x2="74902" y2="38497"/>
                        <a14:foregroundMark x1="82874" y1="32802" x2="82874" y2="32802"/>
                        <a14:foregroundMark x1="82874" y1="44191" x2="82874" y2="52620"/>
                        <a14:foregroundMark x1="85974" y1="45103" x2="85974" y2="51708"/>
                        <a14:foregroundMark x1="96211" y1="43280" x2="96604" y2="48975"/>
                        <a14:foregroundMark x1="34301" y1="33713" x2="34301" y2="39408"/>
                        <a14:backgroundMark x1="38189" y1="49886" x2="38189" y2="498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70"/>
          <a:stretch/>
        </p:blipFill>
        <p:spPr bwMode="auto">
          <a:xfrm>
            <a:off x="9268203" y="1997421"/>
            <a:ext cx="720000" cy="159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076D80C-833F-45AE-82D0-80680B9115EC}"/>
              </a:ext>
            </a:extLst>
          </p:cNvPr>
          <p:cNvPicPr>
            <a:picLocks noChangeAspect="1"/>
          </p:cNvPicPr>
          <p:nvPr/>
        </p:nvPicPr>
        <p:blipFill>
          <a:blip r:embed="rId2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0">
                    <a14:imgEffect>
                      <a14:brightnessContrast contrast="57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63537" y="5201589"/>
            <a:ext cx="720000" cy="315971"/>
          </a:xfrm>
          <a:prstGeom prst="rect">
            <a:avLst/>
          </a:prstGeom>
        </p:spPr>
      </p:pic>
      <p:pic>
        <p:nvPicPr>
          <p:cNvPr id="23" name="Picture 10" descr="File:Google DeepMind logo.png - Wikimedia Commons">
            <a:extLst>
              <a:ext uri="{FF2B5EF4-FFF2-40B4-BE49-F238E27FC236}">
                <a16:creationId xmlns:a16="http://schemas.microsoft.com/office/drawing/2014/main" id="{21C5AE4C-1828-4800-ABE1-14F4AC02D9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7">
            <a:extLst>
              <a:ext uri="{BEBA8EAE-BF5A-486C-A8C5-ECC9F3942E4B}">
                <a14:imgProps xmlns:a14="http://schemas.microsoft.com/office/drawing/2010/main">
                  <a14:imgLayer r:embed="rId28">
                    <a14:imgEffect>
                      <a14:backgroundRemoval t="9795" b="89522" l="3691" r="96604">
                        <a14:foregroundMark x1="10089" y1="50797" x2="10876" y2="57403"/>
                        <a14:foregroundMark x1="5364" y1="66970" x2="3740" y2="58314"/>
                        <a14:foregroundMark x1="14173" y1="64009" x2="15404" y2="64009"/>
                        <a14:foregroundMark x1="22195" y1="66059" x2="24016" y2="66059"/>
                        <a14:foregroundMark x1="28543" y1="66059" x2="31841" y2="66059"/>
                        <a14:foregroundMark x1="33661" y1="58314" x2="34055" y2="61276"/>
                        <a14:foregroundMark x1="36762" y1="50797" x2="36762" y2="61276"/>
                        <a14:foregroundMark x1="51083" y1="36446" x2="51722" y2="45103"/>
                        <a14:foregroundMark x1="53740" y1="51708" x2="53740" y2="58314"/>
                        <a14:foregroundMark x1="59892" y1="50797" x2="59892" y2="56492"/>
                        <a14:foregroundMark x1="66683" y1="48064" x2="66486" y2="55581"/>
                        <a14:foregroundMark x1="73671" y1="35535" x2="74902" y2="38497"/>
                        <a14:foregroundMark x1="82874" y1="32802" x2="82874" y2="32802"/>
                        <a14:foregroundMark x1="82874" y1="44191" x2="82874" y2="52620"/>
                        <a14:foregroundMark x1="85974" y1="45103" x2="85974" y2="51708"/>
                        <a14:foregroundMark x1="96211" y1="43280" x2="96604" y2="48975"/>
                        <a14:foregroundMark x1="34301" y1="33713" x2="34301" y2="39408"/>
                        <a14:backgroundMark x1="38189" y1="49886" x2="38189" y2="498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70"/>
          <a:stretch/>
        </p:blipFill>
        <p:spPr bwMode="auto">
          <a:xfrm>
            <a:off x="9268203" y="2771298"/>
            <a:ext cx="720000" cy="159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451D0E7-10B2-4630-A800-749BE90466BF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9425917" y="3590000"/>
            <a:ext cx="404571" cy="144000"/>
          </a:xfrm>
          <a:prstGeom prst="rect">
            <a:avLst/>
          </a:prstGeom>
        </p:spPr>
      </p:pic>
      <p:pic>
        <p:nvPicPr>
          <p:cNvPr id="25" name="Picture 6" descr="IBM brand resources: accessing high-guality vector logo SVG, brand colors,  and more.">
            <a:extLst>
              <a:ext uri="{FF2B5EF4-FFF2-40B4-BE49-F238E27FC236}">
                <a16:creationId xmlns:a16="http://schemas.microsoft.com/office/drawing/2014/main" id="{4C3605B1-D39F-4D8C-9E9B-93B87DD18E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00" t="26754" r="9097" b="23173"/>
          <a:stretch/>
        </p:blipFill>
        <p:spPr bwMode="auto">
          <a:xfrm>
            <a:off x="9425917" y="4378797"/>
            <a:ext cx="325720" cy="1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BE8EBD3-8D6C-47F3-A342-E35A6DB4F773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9268813" y="5244418"/>
            <a:ext cx="719390" cy="243861"/>
          </a:xfrm>
          <a:prstGeom prst="rect">
            <a:avLst/>
          </a:prstGeom>
        </p:spPr>
      </p:pic>
      <p:sp>
        <p:nvSpPr>
          <p:cNvPr id="27" name="Arrow: Down 26">
            <a:extLst>
              <a:ext uri="{FF2B5EF4-FFF2-40B4-BE49-F238E27FC236}">
                <a16:creationId xmlns:a16="http://schemas.microsoft.com/office/drawing/2014/main" id="{7AED5EA3-90EC-487B-AA90-CD0FE52900BC}"/>
              </a:ext>
            </a:extLst>
          </p:cNvPr>
          <p:cNvSpPr/>
          <p:nvPr/>
        </p:nvSpPr>
        <p:spPr>
          <a:xfrm flipV="1">
            <a:off x="2406432" y="1972476"/>
            <a:ext cx="535459" cy="4692377"/>
          </a:xfrm>
          <a:prstGeom prst="downArrow">
            <a:avLst/>
          </a:prstGeom>
          <a:gradFill>
            <a:gsLst>
              <a:gs pos="0">
                <a:srgbClr val="DAEFC3"/>
              </a:gs>
              <a:gs pos="100000">
                <a:srgbClr val="92D05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8" name="Arrow: Down 27">
            <a:extLst>
              <a:ext uri="{FF2B5EF4-FFF2-40B4-BE49-F238E27FC236}">
                <a16:creationId xmlns:a16="http://schemas.microsoft.com/office/drawing/2014/main" id="{B27BD699-7EDC-4180-B05B-45B73AEFA420}"/>
              </a:ext>
            </a:extLst>
          </p:cNvPr>
          <p:cNvSpPr/>
          <p:nvPr/>
        </p:nvSpPr>
        <p:spPr>
          <a:xfrm flipV="1">
            <a:off x="6935418" y="1972140"/>
            <a:ext cx="535459" cy="4619159"/>
          </a:xfrm>
          <a:prstGeom prst="downArrow">
            <a:avLst/>
          </a:prstGeom>
          <a:gradFill>
            <a:gsLst>
              <a:gs pos="0">
                <a:schemeClr val="bg1"/>
              </a:gs>
              <a:gs pos="100000">
                <a:srgbClr val="DAEFC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1C1E6212-27F0-4D67-9E24-99DA384F212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012867" y="2306695"/>
          <a:ext cx="505254" cy="1325563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505254">
                  <a:extLst>
                    <a:ext uri="{9D8B030D-6E8A-4147-A177-3AD203B41FA5}">
                      <a16:colId xmlns:a16="http://schemas.microsoft.com/office/drawing/2014/main" val="2724530973"/>
                    </a:ext>
                  </a:extLst>
                </a:gridCol>
              </a:tblGrid>
              <a:tr h="1325563">
                <a:tc>
                  <a:txBody>
                    <a:bodyPr/>
                    <a:lstStyle/>
                    <a:p>
                      <a:pPr algn="r" rtl="1"/>
                      <a:r>
                        <a:rPr lang="en-US" sz="2000" dirty="0"/>
                        <a:t>Relevance</a:t>
                      </a:r>
                      <a:endParaRPr lang="he-IL" sz="2000" dirty="0"/>
                    </a:p>
                  </a:txBody>
                  <a:tcPr vert="vert270"/>
                </a:tc>
                <a:extLst>
                  <a:ext uri="{0D108BD9-81ED-4DB2-BD59-A6C34878D82A}">
                    <a16:rowId xmlns:a16="http://schemas.microsoft.com/office/drawing/2014/main" val="3106504377"/>
                  </a:ext>
                </a:extLst>
              </a:tr>
            </a:tbl>
          </a:graphicData>
        </a:graphic>
      </p:graphicFrame>
      <p:graphicFrame>
        <p:nvGraphicFramePr>
          <p:cNvPr id="30" name="Table 29">
            <a:extLst>
              <a:ext uri="{FF2B5EF4-FFF2-40B4-BE49-F238E27FC236}">
                <a16:creationId xmlns:a16="http://schemas.microsoft.com/office/drawing/2014/main" id="{2EFB0A6A-B237-4ED0-A36A-814796B66B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0166581"/>
              </p:ext>
            </p:extLst>
          </p:nvPr>
        </p:nvGraphicFramePr>
        <p:xfrm>
          <a:off x="3257627" y="6098015"/>
          <a:ext cx="1955109" cy="566839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315403">
                <a:tc gridSpan="3">
                  <a:txBody>
                    <a:bodyPr/>
                    <a:lstStyle/>
                    <a:p>
                      <a:pPr algn="l" rtl="0"/>
                      <a:r>
                        <a:rPr lang="en-US" sz="900" b="1" kern="1200" dirty="0">
                          <a:solidFill>
                            <a:srgbClr val="0563C1"/>
                          </a:solidFill>
                          <a:latin typeface="+mn-lt"/>
                          <a:ea typeface="+mn-ea"/>
                          <a:cs typeface="+mn-cs"/>
                          <a:hlinkClick r:id="rId3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Time-Series Forecasting </a:t>
                      </a:r>
                      <a:endParaRPr lang="he-IL" sz="900" b="1" kern="1200" dirty="0">
                        <a:solidFill>
                          <a:srgbClr val="0563C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8692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algn="l" rtl="1"/>
                      <a:r>
                        <a:rPr lang="en-US" sz="800" b="1" dirty="0">
                          <a:solidFill>
                            <a:schemeClr val="tx1"/>
                          </a:solidFill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Optim</a:t>
                      </a:r>
                      <a:endParaRPr lang="he-IL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1FE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800" b="1" dirty="0">
                          <a:solidFill>
                            <a:schemeClr val="tx1"/>
                          </a:solidFill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OOD</a:t>
                      </a:r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D9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b="1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Timeseries</a:t>
                      </a:r>
                      <a:endParaRPr lang="he-IL" sz="800" b="1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</a:tbl>
          </a:graphicData>
        </a:graphic>
      </p:graphicFrame>
      <p:pic>
        <p:nvPicPr>
          <p:cNvPr id="32" name="Picture 31">
            <a:extLst>
              <a:ext uri="{FF2B5EF4-FFF2-40B4-BE49-F238E27FC236}">
                <a16:creationId xmlns:a16="http://schemas.microsoft.com/office/drawing/2014/main" id="{8AB8EBDE-8E48-4C2B-9746-CFD9B1A8A5B9}"/>
              </a:ext>
            </a:extLst>
          </p:cNvPr>
          <p:cNvPicPr>
            <a:picLocks noChangeAspect="1"/>
          </p:cNvPicPr>
          <p:nvPr/>
        </p:nvPicPr>
        <p:blipFill rotWithShape="1">
          <a:blip r:embed="rId35">
            <a:extLst>
              <a:ext uri="{BEBA8EAE-BF5A-486C-A8C5-ECC9F3942E4B}">
                <a14:imgProps xmlns:a14="http://schemas.microsoft.com/office/drawing/2010/main">
                  <a14:imgLayer r:embed="rId36">
                    <a14:imgEffect>
                      <a14:backgroundRemoval t="2182" b="8283" l="909" r="11788">
                        <a14:foregroundMark x1="2303" y1="4444" x2="2303" y2="4444"/>
                        <a14:foregroundMark x1="4091" y1="4606" x2="3303" y2="4606"/>
                        <a14:foregroundMark x1="6212" y1="4444" x2="6212" y2="4444"/>
                        <a14:foregroundMark x1="5394" y1="6869" x2="5394" y2="5939"/>
                        <a14:foregroundMark x1="6303" y1="7111" x2="6303" y2="6707"/>
                        <a14:foregroundMark x1="9394" y1="6182" x2="9394" y2="6182"/>
                        <a14:foregroundMark x1="8000" y1="7111" x2="8000" y2="7111"/>
                        <a14:foregroundMark x1="10394" y1="4727" x2="10394" y2="4727"/>
                        <a14:foregroundMark x1="8788" y1="3919" x2="8788" y2="3919"/>
                        <a14:foregroundMark x1="4515" y1="4202" x2="4515" y2="4202"/>
                        <a14:foregroundMark x1="909" y1="3919" x2="909" y2="3919"/>
                        <a14:foregroundMark x1="8000" y1="4323" x2="8000" y2="4323"/>
                        <a14:foregroundMark x1="5909" y1="4323" x2="5909" y2="4323"/>
                        <a14:foregroundMark x1="6212" y1="4323" x2="6212" y2="4323"/>
                        <a14:backgroundMark x1="8394" y1="7636" x2="8394" y2="7636"/>
                        <a14:backgroundMark x1="8606" y1="7798" x2="7697" y2="7394"/>
                        <a14:backgroundMark x1="5394" y1="4848" x2="5091" y2="4848"/>
                        <a14:backgroundMark x1="11000" y1="7798" x2="11000" y2="8323"/>
                        <a14:backgroundMark x1="11606" y1="7394" x2="11606" y2="6061"/>
                        <a14:backgroundMark x1="10909" y1="7515" x2="11091" y2="5939"/>
                        <a14:backgroundMark x1="11606" y1="5535" x2="11515" y2="432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511" r="87133" b="91556"/>
          <a:stretch/>
        </p:blipFill>
        <p:spPr>
          <a:xfrm>
            <a:off x="4593772" y="6093041"/>
            <a:ext cx="720000" cy="290987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FA9342E0-CBEA-4F89-91EB-4BD0FF94515D}"/>
              </a:ext>
            </a:extLst>
          </p:cNvPr>
          <p:cNvSpPr txBox="1"/>
          <p:nvPr/>
        </p:nvSpPr>
        <p:spPr>
          <a:xfrm>
            <a:off x="5366624" y="2181690"/>
            <a:ext cx="1579694" cy="25391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050" dirty="0"/>
              <a:t>Automatic data balance.</a:t>
            </a:r>
            <a:endParaRPr lang="he-IL" sz="105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09AF54F-16FA-4060-9D3C-4A09AD05880C}"/>
              </a:ext>
            </a:extLst>
          </p:cNvPr>
          <p:cNvSpPr/>
          <p:nvPr/>
        </p:nvSpPr>
        <p:spPr>
          <a:xfrm>
            <a:off x="5366624" y="6381434"/>
            <a:ext cx="1226925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Find learnable part of data.</a:t>
            </a:r>
            <a:endParaRPr lang="he-IL" sz="1050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D1E594C-C793-4277-ADB4-1639A14F813D}"/>
              </a:ext>
            </a:extLst>
          </p:cNvPr>
          <p:cNvSpPr/>
          <p:nvPr/>
        </p:nvSpPr>
        <p:spPr>
          <a:xfrm>
            <a:off x="5366624" y="5567285"/>
            <a:ext cx="1226925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TTA without BP.</a:t>
            </a:r>
            <a:endParaRPr lang="he-IL" sz="1050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B82EA18-B0AB-48AD-AA73-BC639AC28A3D}"/>
              </a:ext>
            </a:extLst>
          </p:cNvPr>
          <p:cNvSpPr/>
          <p:nvPr/>
        </p:nvSpPr>
        <p:spPr>
          <a:xfrm>
            <a:off x="5366624" y="4753137"/>
            <a:ext cx="1478783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Manifold not 2D plane.</a:t>
            </a:r>
            <a:endParaRPr lang="he-IL" sz="1050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A519130-5BA6-45B2-A6EC-811D65713F33}"/>
              </a:ext>
            </a:extLst>
          </p:cNvPr>
          <p:cNvSpPr/>
          <p:nvPr/>
        </p:nvSpPr>
        <p:spPr>
          <a:xfrm>
            <a:off x="5366624" y="3777407"/>
            <a:ext cx="1478783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Lowest Common Ancestor. </a:t>
            </a:r>
            <a:endParaRPr lang="he-IL" sz="105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5D427C2-DB32-497C-AC6A-B68F2F5AF17E}"/>
              </a:ext>
            </a:extLst>
          </p:cNvPr>
          <p:cNvSpPr txBox="1"/>
          <p:nvPr/>
        </p:nvSpPr>
        <p:spPr>
          <a:xfrm>
            <a:off x="5366624" y="2881538"/>
            <a:ext cx="1478783" cy="43088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050" dirty="0"/>
              <a:t>Sharpness-Aware Minimization. </a:t>
            </a:r>
            <a:endParaRPr lang="he-IL" sz="105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DEF6606-9C57-4C47-9569-8B723F18EC91}"/>
              </a:ext>
            </a:extLst>
          </p:cNvPr>
          <p:cNvSpPr txBox="1"/>
          <p:nvPr/>
        </p:nvSpPr>
        <p:spPr>
          <a:xfrm>
            <a:off x="10099539" y="2204766"/>
            <a:ext cx="1478783" cy="41549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050" dirty="0"/>
              <a:t>Executable using code  and LLM. </a:t>
            </a:r>
            <a:endParaRPr lang="he-IL" sz="105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E3E9332-9327-48F9-91ED-97EA3B187E05}"/>
              </a:ext>
            </a:extLst>
          </p:cNvPr>
          <p:cNvSpPr txBox="1"/>
          <p:nvPr/>
        </p:nvSpPr>
        <p:spPr>
          <a:xfrm>
            <a:off x="10099539" y="3072003"/>
            <a:ext cx="1478783" cy="25391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050" dirty="0"/>
              <a:t>Vision Lang search.</a:t>
            </a:r>
            <a:endParaRPr lang="he-IL" sz="105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3F850B6-A1A6-4E71-BEB1-BCCE8AFF39D0}"/>
              </a:ext>
            </a:extLst>
          </p:cNvPr>
          <p:cNvSpPr txBox="1"/>
          <p:nvPr/>
        </p:nvSpPr>
        <p:spPr>
          <a:xfrm>
            <a:off x="10099539" y="3846396"/>
            <a:ext cx="1478783" cy="41549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050" dirty="0"/>
              <a:t>Extract NN weights from black box.</a:t>
            </a:r>
            <a:endParaRPr lang="he-IL" sz="105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60A48B5-1EB3-4296-B731-8E16C4E14D9D}"/>
              </a:ext>
            </a:extLst>
          </p:cNvPr>
          <p:cNvSpPr txBox="1"/>
          <p:nvPr/>
        </p:nvSpPr>
        <p:spPr>
          <a:xfrm>
            <a:off x="10099539" y="4681331"/>
            <a:ext cx="1478783" cy="41549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050" dirty="0"/>
              <a:t>Evaluate on encrypted model and data</a:t>
            </a:r>
            <a:endParaRPr lang="he-IL" sz="105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E518E51-13B7-4A72-A5D3-228E35B2D198}"/>
              </a:ext>
            </a:extLst>
          </p:cNvPr>
          <p:cNvSpPr txBox="1"/>
          <p:nvPr/>
        </p:nvSpPr>
        <p:spPr>
          <a:xfrm>
            <a:off x="10099539" y="5449378"/>
            <a:ext cx="2025785" cy="25391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050" dirty="0"/>
              <a:t>Math operator in latent space.</a:t>
            </a:r>
            <a:endParaRPr lang="he-IL" sz="1050" dirty="0"/>
          </a:p>
        </p:txBody>
      </p:sp>
      <p:graphicFrame>
        <p:nvGraphicFramePr>
          <p:cNvPr id="44" name="Table 43">
            <a:extLst>
              <a:ext uri="{FF2B5EF4-FFF2-40B4-BE49-F238E27FC236}">
                <a16:creationId xmlns:a16="http://schemas.microsoft.com/office/drawing/2014/main" id="{9B17B74F-49BB-4EEB-B1EF-AC559EE608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6107724"/>
              </p:ext>
            </p:extLst>
          </p:nvPr>
        </p:nvGraphicFramePr>
        <p:xfrm>
          <a:off x="105979" y="1559307"/>
          <a:ext cx="2055989" cy="522102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739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63391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65205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26063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>
                          <a:highlight>
                            <a:srgbClr val="FFFF00"/>
                          </a:highlight>
                        </a:rPr>
                        <a:t>Analysis</a:t>
                      </a:r>
                      <a:endParaRPr lang="he-IL" sz="900" b="1" dirty="0"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he-IL" sz="9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/>
                      <a:endParaRPr lang="he-IL" sz="9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  <a:tr h="4960389">
                <a:tc gridSpan="3">
                  <a:txBody>
                    <a:bodyPr/>
                    <a:lstStyle/>
                    <a:p>
                      <a:pPr algn="l" rtl="0"/>
                      <a:r>
                        <a:rPr lang="en-US" sz="900" dirty="0"/>
                        <a:t>Analysis tools for ML development.</a:t>
                      </a:r>
                    </a:p>
                    <a:p>
                      <a:pPr algn="l" rtl="0"/>
                      <a:endParaRPr lang="en-US" sz="1400" b="1" u="sng" dirty="0">
                        <a:solidFill>
                          <a:srgbClr val="00AABC"/>
                        </a:solidFill>
                      </a:endParaRPr>
                    </a:p>
                    <a:p>
                      <a:pPr algn="l" rtl="0"/>
                      <a:r>
                        <a:rPr lang="en-US" sz="1400" b="1" u="sng" dirty="0">
                          <a:solidFill>
                            <a:schemeClr val="tx1"/>
                          </a:solidFill>
                        </a:rPr>
                        <a:t>Neuro Visualizer</a:t>
                      </a:r>
                      <a:endParaRPr lang="en-US" sz="900" b="1" u="none" dirty="0">
                        <a:solidFill>
                          <a:schemeClr val="tx1"/>
                        </a:solidFill>
                      </a:endParaRPr>
                    </a:p>
                    <a:p>
                      <a:pPr algn="l" rtl="0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Visualize the loss landscape on a 2d manifold.</a:t>
                      </a:r>
                    </a:p>
                    <a:p>
                      <a:pPr algn="l" rtl="0"/>
                      <a:endParaRPr lang="en-US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l" rtl="0"/>
                      <a:r>
                        <a:rPr lang="en-US" sz="1400" b="1" u="sng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Chain of Code</a:t>
                      </a:r>
                      <a:endParaRPr lang="he-IL" sz="1400" b="1" u="sng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Deconstruct a problem in a structural way using LLM integrated with executable cod.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900" b="0" u="none" dirty="0"/>
                    </a:p>
                    <a:p>
                      <a:pPr algn="l" rtl="0"/>
                      <a:r>
                        <a:rPr lang="en-US" sz="1400" b="1" u="sng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MagicLens</a:t>
                      </a:r>
                      <a:endParaRPr lang="he-IL" sz="1400" b="1" u="sng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0" u="none" dirty="0"/>
                        <a:t>Image search with text instruction.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900" b="0" u="none" dirty="0"/>
                    </a:p>
                    <a:p>
                      <a:pPr algn="l" rtl="0"/>
                      <a:r>
                        <a:rPr lang="en-US" sz="1400" b="1" u="sng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Algebraic Structures</a:t>
                      </a:r>
                      <a:endParaRPr lang="he-IL" sz="1400" b="1" u="sng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0" u="none" dirty="0"/>
                        <a:t>Manipulate mathematical structures directly on their latent embedding.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900" b="0" u="none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900" b="0" u="none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he-IL" sz="9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 sz="9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0840240"/>
                  </a:ext>
                </a:extLst>
              </a:tr>
            </a:tbl>
          </a:graphicData>
        </a:graphic>
      </p:graphicFrame>
      <p:sp>
        <p:nvSpPr>
          <p:cNvPr id="45" name="Arrow: Down 44">
            <a:hlinkClick r:id="rId37" action="ppaction://hlinksldjump"/>
            <a:extLst>
              <a:ext uri="{FF2B5EF4-FFF2-40B4-BE49-F238E27FC236}">
                <a16:creationId xmlns:a16="http://schemas.microsoft.com/office/drawing/2014/main" id="{72DB9FEF-C85F-4ED6-8B0F-B1C12E469B49}"/>
              </a:ext>
            </a:extLst>
          </p:cNvPr>
          <p:cNvSpPr/>
          <p:nvPr/>
        </p:nvSpPr>
        <p:spPr>
          <a:xfrm flipV="1">
            <a:off x="11709949" y="6354989"/>
            <a:ext cx="381000" cy="328947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2C4CAA25-E441-4EAD-8AFC-4499849D3695}"/>
              </a:ext>
            </a:extLst>
          </p:cNvPr>
          <p:cNvSpPr/>
          <p:nvPr/>
        </p:nvSpPr>
        <p:spPr>
          <a:xfrm>
            <a:off x="10950698" y="6410997"/>
            <a:ext cx="7729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Back: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182707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3E424BA5-F06B-4CC5-87AD-736BDE946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3249836"/>
              </p:ext>
            </p:extLst>
          </p:nvPr>
        </p:nvGraphicFramePr>
        <p:xfrm>
          <a:off x="-19204" y="2673200"/>
          <a:ext cx="2093361" cy="1325563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2093361">
                  <a:extLst>
                    <a:ext uri="{9D8B030D-6E8A-4147-A177-3AD203B41FA5}">
                      <a16:colId xmlns:a16="http://schemas.microsoft.com/office/drawing/2014/main" val="2724530973"/>
                    </a:ext>
                  </a:extLst>
                </a:gridCol>
              </a:tblGrid>
              <a:tr h="1325563">
                <a:tc>
                  <a:txBody>
                    <a:bodyPr/>
                    <a:lstStyle/>
                    <a:p>
                      <a:pPr algn="ctr" rtl="0"/>
                      <a:r>
                        <a:rPr lang="en-US" sz="2000" u="none" dirty="0"/>
                        <a:t>Problem:</a:t>
                      </a:r>
                    </a:p>
                    <a:p>
                      <a:pPr lvl="1"/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6504377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C2379544-3C7E-4221-80E6-0B336961FE63}"/>
              </a:ext>
            </a:extLst>
          </p:cNvPr>
          <p:cNvSpPr/>
          <p:nvPr/>
        </p:nvSpPr>
        <p:spPr>
          <a:xfrm>
            <a:off x="6958143" y="2907454"/>
            <a:ext cx="552682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Adding constraints when learning manifold-&gt; </a:t>
            </a:r>
          </a:p>
          <a:p>
            <a:r>
              <a:rPr lang="en-US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Focuses the visualization.</a:t>
            </a:r>
            <a:endParaRPr lang="he-IL" dirty="0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4" name="Arrow: Down 3">
            <a:hlinkClick r:id="rId3" action="ppaction://hlinksldjump"/>
            <a:extLst>
              <a:ext uri="{FF2B5EF4-FFF2-40B4-BE49-F238E27FC236}">
                <a16:creationId xmlns:a16="http://schemas.microsoft.com/office/drawing/2014/main" id="{C937288A-117D-4CB3-B770-4F6A26B8CE1A}"/>
              </a:ext>
            </a:extLst>
          </p:cNvPr>
          <p:cNvSpPr/>
          <p:nvPr/>
        </p:nvSpPr>
        <p:spPr>
          <a:xfrm>
            <a:off x="11709949" y="6431189"/>
            <a:ext cx="381000" cy="328947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AC0658B-951B-4019-A9DB-8B30795199F3}"/>
              </a:ext>
            </a:extLst>
          </p:cNvPr>
          <p:cNvSpPr/>
          <p:nvPr/>
        </p:nvSpPr>
        <p:spPr>
          <a:xfrm>
            <a:off x="10950698" y="6410997"/>
            <a:ext cx="8210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More:</a:t>
            </a:r>
            <a:endParaRPr lang="he-IL" dirty="0"/>
          </a:p>
        </p:txBody>
      </p:sp>
      <p:graphicFrame>
        <p:nvGraphicFramePr>
          <p:cNvPr id="51" name="Table 50">
            <a:extLst>
              <a:ext uri="{FF2B5EF4-FFF2-40B4-BE49-F238E27FC236}">
                <a16:creationId xmlns:a16="http://schemas.microsoft.com/office/drawing/2014/main" id="{494F46A7-D99E-48BD-B361-F64C9F0B84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1628920"/>
              </p:ext>
            </p:extLst>
          </p:nvPr>
        </p:nvGraphicFramePr>
        <p:xfrm>
          <a:off x="54469" y="4883375"/>
          <a:ext cx="2093360" cy="1371600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2093360">
                  <a:extLst>
                    <a:ext uri="{9D8B030D-6E8A-4147-A177-3AD203B41FA5}">
                      <a16:colId xmlns:a16="http://schemas.microsoft.com/office/drawing/2014/main" val="2724530973"/>
                    </a:ext>
                  </a:extLst>
                </a:gridCol>
              </a:tblGrid>
              <a:tr h="1325563">
                <a:tc>
                  <a:txBody>
                    <a:bodyPr/>
                    <a:lstStyle/>
                    <a:p>
                      <a:pPr algn="ctr" rtl="1"/>
                      <a:r>
                        <a:rPr lang="en-US" sz="2000" dirty="0"/>
                        <a:t>Solution:</a:t>
                      </a:r>
                    </a:p>
                    <a:p>
                      <a:pPr algn="ctr" rtl="1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Learning 2D manifold that contains the Trj, Using Autoencoder. </a:t>
                      </a:r>
                      <a:endParaRPr lang="he-IL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6504377"/>
                  </a:ext>
                </a:extLst>
              </a:tr>
            </a:tbl>
          </a:graphicData>
        </a:graphic>
      </p:graphicFrame>
      <p:pic>
        <p:nvPicPr>
          <p:cNvPr id="19" name="Picture 18">
            <a:extLst>
              <a:ext uri="{FF2B5EF4-FFF2-40B4-BE49-F238E27FC236}">
                <a16:creationId xmlns:a16="http://schemas.microsoft.com/office/drawing/2014/main" id="{83F039C6-1277-4FB5-BB74-0018F8C5A2B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66" t="42398" r="578" b="2818"/>
          <a:stretch/>
        </p:blipFill>
        <p:spPr>
          <a:xfrm>
            <a:off x="1934474" y="2346951"/>
            <a:ext cx="4716565" cy="145792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B28217A-293A-484E-B450-EF2444DD397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8119"/>
          <a:stretch/>
        </p:blipFill>
        <p:spPr>
          <a:xfrm>
            <a:off x="2311199" y="4002300"/>
            <a:ext cx="3226498" cy="27578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FA3CFAF-5DF3-4CCC-B4D3-0C8A14CDA0B6}"/>
              </a:ext>
            </a:extLst>
          </p:cNvPr>
          <p:cNvSpPr/>
          <p:nvPr/>
        </p:nvSpPr>
        <p:spPr>
          <a:xfrm>
            <a:off x="1808753" y="1921614"/>
            <a:ext cx="26254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Trj is not on a 2D plane.</a:t>
            </a:r>
            <a:endParaRPr lang="he-IL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5D10095-E882-400B-8968-2D9370279EB2}"/>
              </a:ext>
            </a:extLst>
          </p:cNvPr>
          <p:cNvSpPr/>
          <p:nvPr/>
        </p:nvSpPr>
        <p:spPr>
          <a:xfrm>
            <a:off x="4540406" y="1931139"/>
            <a:ext cx="22878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Its on a 2D Manifold!</a:t>
            </a:r>
            <a:endParaRPr lang="he-IL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3A758A4D-FD50-469C-BC0A-91FD31DE53D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8628" t="2017" r="19316" b="53380"/>
          <a:stretch/>
        </p:blipFill>
        <p:spPr>
          <a:xfrm>
            <a:off x="8150180" y="424963"/>
            <a:ext cx="2800517" cy="224823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9C70C99-BFC5-4D22-8128-4DA89CDC5E9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3197" t="50140" r="-46" b="4914"/>
          <a:stretch/>
        </p:blipFill>
        <p:spPr>
          <a:xfrm>
            <a:off x="6465147" y="3998763"/>
            <a:ext cx="5526827" cy="214395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1961B2C7-DE87-49A8-8D70-751A869826ED}"/>
              </a:ext>
            </a:extLst>
          </p:cNvPr>
          <p:cNvSpPr/>
          <p:nvPr/>
        </p:nvSpPr>
        <p:spPr>
          <a:xfrm>
            <a:off x="838200" y="681037"/>
            <a:ext cx="72771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Neuro-Visualizer</a:t>
            </a:r>
          </a:p>
          <a:p>
            <a:r>
              <a:rPr lang="en-US" sz="1600" dirty="0">
                <a:latin typeface="+mj-lt"/>
                <a:cs typeface="Arial" panose="020B0604020202020204" pitchFamily="34" charset="0"/>
              </a:rPr>
              <a:t>A Novel Auto-Encoder-Based Loss Landscape Visualization</a:t>
            </a:r>
          </a:p>
          <a:p>
            <a:r>
              <a:rPr lang="en-US" sz="12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[</a:t>
            </a:r>
            <a:r>
              <a:rPr lang="en-US" sz="1200" dirty="0"/>
              <a:t>Method With an Application in Knowledge-Guided Machine Learning</a:t>
            </a:r>
            <a:r>
              <a:rPr lang="en-US" sz="12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]</a:t>
            </a:r>
            <a:endParaRPr lang="he-IL" sz="1200" dirty="0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26" name="Rectangle 25">
            <a:hlinkClick r:id="rId7"/>
            <a:extLst>
              <a:ext uri="{FF2B5EF4-FFF2-40B4-BE49-F238E27FC236}">
                <a16:creationId xmlns:a16="http://schemas.microsoft.com/office/drawing/2014/main" id="{295890BB-BA96-473F-825F-587C8B7EAC21}"/>
              </a:ext>
            </a:extLst>
          </p:cNvPr>
          <p:cNvSpPr/>
          <p:nvPr/>
        </p:nvSpPr>
        <p:spPr>
          <a:xfrm>
            <a:off x="4303575" y="851537"/>
            <a:ext cx="60721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u="sng" dirty="0">
                <a:solidFill>
                  <a:srgbClr val="303030"/>
                </a:solidFill>
                <a:latin typeface="-apple-system"/>
                <a:hlinkClick r:id="rId8" action="ppaction://hlinkfile"/>
              </a:rPr>
              <a:t>Paper</a:t>
            </a:r>
            <a:endParaRPr lang="en-US" sz="1400" i="0" u="sng" dirty="0">
              <a:solidFill>
                <a:srgbClr val="303030"/>
              </a:solidFill>
              <a:effectLst/>
              <a:latin typeface="-apple-system"/>
            </a:endParaRPr>
          </a:p>
        </p:txBody>
      </p:sp>
      <p:sp>
        <p:nvSpPr>
          <p:cNvPr id="27" name="Rectangle 26">
            <a:hlinkClick r:id="rId9"/>
            <a:extLst>
              <a:ext uri="{FF2B5EF4-FFF2-40B4-BE49-F238E27FC236}">
                <a16:creationId xmlns:a16="http://schemas.microsoft.com/office/drawing/2014/main" id="{8BAFD977-746B-4A06-AA80-51C47E533F04}"/>
              </a:ext>
            </a:extLst>
          </p:cNvPr>
          <p:cNvSpPr/>
          <p:nvPr/>
        </p:nvSpPr>
        <p:spPr>
          <a:xfrm>
            <a:off x="4903941" y="851537"/>
            <a:ext cx="5597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u="sng" dirty="0">
                <a:solidFill>
                  <a:srgbClr val="303030"/>
                </a:solidFill>
                <a:latin typeface="-apple-system"/>
                <a:hlinkClick r:id="rId10" action="ppaction://hlinkfile"/>
              </a:rPr>
              <a:t>Code</a:t>
            </a:r>
            <a:endParaRPr lang="en-US" sz="1400" i="0" u="sng" dirty="0">
              <a:solidFill>
                <a:srgbClr val="303030"/>
              </a:solidFill>
              <a:effectLst/>
              <a:latin typeface="-apple-system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2A5BE1D5-B4D3-4519-8193-2F5C2F8C89F2}"/>
              </a:ext>
            </a:extLst>
          </p:cNvPr>
          <p:cNvPicPr>
            <a:picLocks noChangeAspect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harpenSoften amount="69000"/>
                    </a14:imgEffect>
                    <a14:imgEffect>
                      <a14:brightnessContrast contrast="7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9700" y="153100"/>
            <a:ext cx="1790700" cy="406138"/>
          </a:xfrm>
          <a:prstGeom prst="rect">
            <a:avLst/>
          </a:prstGeom>
        </p:spPr>
      </p:pic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3448D76E-FE8E-402E-8284-BBA1134D33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100603"/>
              </p:ext>
            </p:extLst>
          </p:nvPr>
        </p:nvGraphicFramePr>
        <p:xfrm>
          <a:off x="5547222" y="522526"/>
          <a:ext cx="1955109" cy="566839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315403">
                <a:tc gridSpan="3">
                  <a:txBody>
                    <a:bodyPr/>
                    <a:lstStyle/>
                    <a:p>
                      <a:pPr algn="l" rtl="0"/>
                      <a:endParaRPr lang="he-IL" sz="14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8692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rtl="1"/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/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 b="1" dirty="0"/>
                        <a:t>Analysis</a:t>
                      </a:r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</a:tbl>
          </a:graphicData>
        </a:graphic>
      </p:graphicFrame>
      <p:sp>
        <p:nvSpPr>
          <p:cNvPr id="18" name="Rectangle 17">
            <a:extLst>
              <a:ext uri="{FF2B5EF4-FFF2-40B4-BE49-F238E27FC236}">
                <a16:creationId xmlns:a16="http://schemas.microsoft.com/office/drawing/2014/main" id="{0FC06BBF-D456-4A8B-A043-D7D668491573}"/>
              </a:ext>
            </a:extLst>
          </p:cNvPr>
          <p:cNvSpPr/>
          <p:nvPr/>
        </p:nvSpPr>
        <p:spPr>
          <a:xfrm>
            <a:off x="8923711" y="6415986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index:</a:t>
            </a:r>
            <a:endParaRPr lang="he-IL" dirty="0"/>
          </a:p>
        </p:txBody>
      </p:sp>
      <p:sp>
        <p:nvSpPr>
          <p:cNvPr id="30" name="Arrow: Down 29">
            <a:hlinkClick r:id="rId13" action="ppaction://hlinksldjump"/>
            <a:extLst>
              <a:ext uri="{FF2B5EF4-FFF2-40B4-BE49-F238E27FC236}">
                <a16:creationId xmlns:a16="http://schemas.microsoft.com/office/drawing/2014/main" id="{F1B07FB6-DBE2-4411-8846-C515CF348862}"/>
              </a:ext>
            </a:extLst>
          </p:cNvPr>
          <p:cNvSpPr/>
          <p:nvPr/>
        </p:nvSpPr>
        <p:spPr>
          <a:xfrm flipV="1">
            <a:off x="9807286" y="6431189"/>
            <a:ext cx="381000" cy="328947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138979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/>
      <p:bldP spid="22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A9F62A6-EB19-4F98-9BF7-089CA8DBF4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latin typeface="Lucida Sans Unicode" panose="020B0602030504020204" pitchFamily="34" charset="0"/>
                <a:ea typeface="+mn-ea"/>
                <a:cs typeface="Lucida Sans Unicode" panose="020B0602030504020204" pitchFamily="34" charset="0"/>
              </a:rPr>
              <a:t>Relevant </a:t>
            </a:r>
            <a:r>
              <a:rPr lang="en-US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Papers:</a:t>
            </a:r>
            <a:endParaRPr lang="he-IL" dirty="0">
              <a:latin typeface="Lucida Sans Unicode" panose="020B0602030504020204" pitchFamily="34" charset="0"/>
              <a:ea typeface="+mn-ea"/>
              <a:cs typeface="Lucida Sans Unicode" panose="020B0602030504020204" pitchFamily="34" charset="0"/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837669A-71D0-4E70-BCCC-C60A9C973D1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257627" y="1810006"/>
          <a:ext cx="1955109" cy="586716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315403">
                <a:tc gridSpan="3">
                  <a:txBody>
                    <a:bodyPr/>
                    <a:lstStyle/>
                    <a:p>
                      <a:pPr algn="l" rtl="1"/>
                      <a:r>
                        <a:rPr lang="en-US" sz="1600" b="1" kern="1200" dirty="0">
                          <a:solidFill>
                            <a:srgbClr val="0563C1"/>
                          </a:solidFill>
                          <a:latin typeface="+mn-lt"/>
                          <a:ea typeface="+mn-ea"/>
                          <a:cs typeface="+mn-cs"/>
                          <a:hlinkClick r:id="rId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XRM</a:t>
                      </a:r>
                      <a:endParaRPr lang="he-IL" sz="1600" b="1" kern="1200" dirty="0">
                        <a:solidFill>
                          <a:srgbClr val="0563C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8692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rtl="1"/>
                      <a:endParaRPr lang="he-IL" sz="9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Optim</a:t>
                      </a:r>
                      <a:endParaRPr lang="he-IL" sz="9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1FE"/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900" b="1" dirty="0">
                          <a:solidFill>
                            <a:schemeClr val="tx1"/>
                          </a:solidFill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OOD</a:t>
                      </a:r>
                      <a:endParaRPr lang="he-IL" sz="9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D9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DA80BADA-568D-485B-B837-03AFEAF9AF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1624174"/>
              </p:ext>
            </p:extLst>
          </p:nvPr>
        </p:nvGraphicFramePr>
        <p:xfrm>
          <a:off x="3257627" y="5292917"/>
          <a:ext cx="1955109" cy="818275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315403">
                <a:tc gridSpan="3">
                  <a:txBody>
                    <a:bodyPr/>
                    <a:lstStyle/>
                    <a:p>
                      <a:pPr algn="l" rtl="0"/>
                      <a:r>
                        <a:rPr lang="en-US" sz="1200" b="1" dirty="0">
                          <a:solidFill>
                            <a:srgbClr val="0563C1"/>
                          </a:solidFill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Test-Time Adaption</a:t>
                      </a:r>
                      <a:endParaRPr lang="he-IL" sz="1200" b="1" dirty="0">
                        <a:solidFill>
                          <a:srgbClr val="0563C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8692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algn="l" rtl="1"/>
                      <a:r>
                        <a:rPr lang="en-US" sz="800" b="1" dirty="0">
                          <a:solidFill>
                            <a:schemeClr val="tx1"/>
                          </a:solidFill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Optim</a:t>
                      </a:r>
                      <a:endParaRPr lang="he-IL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1F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Transfor</a:t>
                      </a:r>
                      <a:endParaRPr lang="he-IL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deploy</a:t>
                      </a:r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algn="l" rtl="1"/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/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OOD</a:t>
                      </a:r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D9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8014590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5C761156-5674-4DCA-8354-2A17D5FDA1F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257627" y="2644363"/>
          <a:ext cx="1955109" cy="566839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315403">
                <a:tc gridSpan="3">
                  <a:txBody>
                    <a:bodyPr/>
                    <a:lstStyle/>
                    <a:p>
                      <a:pPr algn="l" rtl="1"/>
                      <a:r>
                        <a:rPr lang="en-US" sz="1400" b="1" dirty="0">
                          <a:solidFill>
                            <a:srgbClr val="0563C1"/>
                          </a:solidFill>
                          <a:hlinkClick r:id="rId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SamFormer</a:t>
                      </a:r>
                      <a:endParaRPr lang="he-IL" sz="1400" b="1" dirty="0">
                        <a:solidFill>
                          <a:srgbClr val="0563C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8692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marL="0" marR="0" lvl="0" indent="0" algn="l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Optim</a:t>
                      </a:r>
                      <a:endParaRPr lang="he-IL" sz="9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1FE"/>
                    </a:solidFill>
                  </a:tcPr>
                </a:tc>
                <a:tc>
                  <a:txBody>
                    <a:bodyPr/>
                    <a:lstStyle/>
                    <a:p>
                      <a:pPr algn="l" rtl="1"/>
                      <a:r>
                        <a:rPr lang="en-US" sz="900" b="1" dirty="0">
                          <a:solidFill>
                            <a:schemeClr val="tx1"/>
                          </a:solidFill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Transfor</a:t>
                      </a:r>
                      <a:endParaRPr lang="he-IL" sz="9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Timeseries</a:t>
                      </a:r>
                      <a:endParaRPr lang="he-IL"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A19BB5B3-AD01-454F-AB78-D4B09610D8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5841543"/>
              </p:ext>
            </p:extLst>
          </p:nvPr>
        </p:nvGraphicFramePr>
        <p:xfrm>
          <a:off x="3257627" y="3533629"/>
          <a:ext cx="1955109" cy="586716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315403">
                <a:tc gridSpan="3">
                  <a:txBody>
                    <a:bodyPr/>
                    <a:lstStyle/>
                    <a:p>
                      <a:pPr algn="l" rtl="0"/>
                      <a:r>
                        <a:rPr lang="en-US" sz="1600" b="1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hlinkClick r:id="rId1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LCA Distance</a:t>
                      </a:r>
                      <a:endParaRPr lang="he-IL" sz="1600" b="1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8692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marL="0" marR="0" lvl="0" indent="0" algn="l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hlinkClick r:id="rId1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Classif</a:t>
                      </a:r>
                      <a:endParaRPr lang="he-IL" sz="800" b="1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819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800" b="1" dirty="0">
                          <a:solidFill>
                            <a:schemeClr val="tx1"/>
                          </a:solidFill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Optim</a:t>
                      </a:r>
                      <a:endParaRPr lang="he-IL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1F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OOD</a:t>
                      </a:r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D9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9F28FEB0-5126-40B0-A681-3FF1B239F7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9200545"/>
              </p:ext>
            </p:extLst>
          </p:nvPr>
        </p:nvGraphicFramePr>
        <p:xfrm>
          <a:off x="3257627" y="4442772"/>
          <a:ext cx="1955109" cy="566839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315403">
                <a:tc gridSpan="3">
                  <a:txBody>
                    <a:bodyPr/>
                    <a:lstStyle/>
                    <a:p>
                      <a:pPr algn="l" rtl="0"/>
                      <a:r>
                        <a:rPr lang="en-US" sz="1400" b="1" dirty="0">
                          <a:solidFill>
                            <a:srgbClr val="0563C1"/>
                          </a:solidFill>
                          <a:hlinkClick r:id="rId1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Neuro Visualizer</a:t>
                      </a:r>
                      <a:endParaRPr lang="he-IL" sz="1400" b="1" dirty="0">
                        <a:solidFill>
                          <a:srgbClr val="0563C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8692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rtl="1"/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/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 b="1" dirty="0">
                          <a:solidFill>
                            <a:schemeClr val="tx1"/>
                          </a:solidFill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Analysis</a:t>
                      </a:r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B9596509-61C8-41CD-8351-600DC5A795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6147666"/>
              </p:ext>
            </p:extLst>
          </p:nvPr>
        </p:nvGraphicFramePr>
        <p:xfrm>
          <a:off x="7839592" y="1911408"/>
          <a:ext cx="1955109" cy="586716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315403">
                <a:tc gridSpan="3">
                  <a:txBody>
                    <a:bodyPr/>
                    <a:lstStyle/>
                    <a:p>
                      <a:pPr algn="l" rtl="0"/>
                      <a:r>
                        <a:rPr lang="en-US" sz="1600" b="1" dirty="0">
                          <a:solidFill>
                            <a:srgbClr val="0563C1"/>
                          </a:solidFill>
                          <a:hlinkClick r:id="rId1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Chain of Code</a:t>
                      </a:r>
                      <a:endParaRPr lang="he-IL" sz="1600" b="1" dirty="0">
                        <a:solidFill>
                          <a:srgbClr val="0563C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8692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rtl="1"/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hlinkClick r:id="rId1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Vison Lang</a:t>
                      </a:r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Analysis</a:t>
                      </a:r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CB0BD3F1-FF7E-405E-AB37-99484A647A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9471874"/>
              </p:ext>
            </p:extLst>
          </p:nvPr>
        </p:nvGraphicFramePr>
        <p:xfrm>
          <a:off x="7839592" y="5217490"/>
          <a:ext cx="1955109" cy="566839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315403">
                <a:tc gridSpan="3">
                  <a:txBody>
                    <a:bodyPr/>
                    <a:lstStyle/>
                    <a:p>
                      <a:pPr algn="l" rtl="0"/>
                      <a:r>
                        <a:rPr lang="en-US" sz="1200" b="1" dirty="0">
                          <a:solidFill>
                            <a:srgbClr val="0563C1"/>
                          </a:solidFill>
                          <a:hlinkClick r:id="rId1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Algebraic Structure</a:t>
                      </a:r>
                      <a:endParaRPr lang="he-IL" sz="1200" b="1" dirty="0">
                        <a:solidFill>
                          <a:srgbClr val="0563C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8692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rtl="1"/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Analysis</a:t>
                      </a:r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287BF88B-B0D4-48B3-9A9D-187418AF18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7391391"/>
              </p:ext>
            </p:extLst>
          </p:nvPr>
        </p:nvGraphicFramePr>
        <p:xfrm>
          <a:off x="7839592" y="2747867"/>
          <a:ext cx="1955109" cy="586716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315403">
                <a:tc gridSpan="3">
                  <a:txBody>
                    <a:bodyPr/>
                    <a:lstStyle/>
                    <a:p>
                      <a:pPr algn="l" rtl="0"/>
                      <a:r>
                        <a:rPr lang="en-US" sz="1600" b="1" dirty="0">
                          <a:solidFill>
                            <a:srgbClr val="0563C1"/>
                          </a:solidFill>
                          <a:hlinkClick r:id="rId1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MagicLens</a:t>
                      </a:r>
                      <a:endParaRPr lang="he-IL" sz="1600" b="1" dirty="0">
                        <a:solidFill>
                          <a:srgbClr val="0563C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8692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rtl="1"/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hlinkClick r:id="rId1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Vison Lang</a:t>
                      </a:r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Analysis</a:t>
                      </a:r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</a:tbl>
          </a:graphicData>
        </a:graphic>
      </p:graphicFrame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49853BF4-67D2-46CA-AB1A-F7309A6780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2679974"/>
              </p:ext>
            </p:extLst>
          </p:nvPr>
        </p:nvGraphicFramePr>
        <p:xfrm>
          <a:off x="7839592" y="3584326"/>
          <a:ext cx="1955109" cy="566839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315403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>
                          <a:hlinkClick r:id="rId18" action="ppaction://hlinksldjump"/>
                        </a:rPr>
                        <a:t>Expand and cluster</a:t>
                      </a:r>
                      <a:endParaRPr lang="he-IL" sz="12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8692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rtl="1"/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deploy</a:t>
                      </a:r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hlinkClick r:id="rId1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Encryption</a:t>
                      </a:r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3AC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</a:tbl>
          </a:graphicData>
        </a:graphic>
      </p:graphicFrame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0C5758C0-E726-44C7-B9E0-92465C9388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9471420"/>
              </p:ext>
            </p:extLst>
          </p:nvPr>
        </p:nvGraphicFramePr>
        <p:xfrm>
          <a:off x="7839592" y="4400908"/>
          <a:ext cx="1955109" cy="566839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315403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>
                          <a:solidFill>
                            <a:srgbClr val="0563C1"/>
                          </a:solidFill>
                          <a:hlinkClick r:id="rId2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Homomorphic encryption</a:t>
                      </a:r>
                      <a:endParaRPr lang="en-US" sz="900" b="1" dirty="0">
                        <a:solidFill>
                          <a:srgbClr val="0563C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8692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rtl="1"/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800" b="1" dirty="0">
                          <a:solidFill>
                            <a:schemeClr val="tx1"/>
                          </a:solidFill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Transfor</a:t>
                      </a:r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hlinkClick r:id="rId1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Encryption</a:t>
                      </a:r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3AC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</a:tbl>
          </a:graphicData>
        </a:graphic>
      </p:graphicFrame>
      <p:pic>
        <p:nvPicPr>
          <p:cNvPr id="17" name="Picture 16">
            <a:extLst>
              <a:ext uri="{FF2B5EF4-FFF2-40B4-BE49-F238E27FC236}">
                <a16:creationId xmlns:a16="http://schemas.microsoft.com/office/drawing/2014/main" id="{44961FDB-B0F5-419B-9DE7-E7AC8A2C5689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clrChange>
              <a:clrFrom>
                <a:srgbClr val="EFF7FF"/>
              </a:clrFrom>
              <a:clrTo>
                <a:srgbClr val="EFF7FF">
                  <a:alpha val="0"/>
                </a:srgbClr>
              </a:clrTo>
            </a:clrChange>
          </a:blip>
          <a:srcRect l="28500" t="-2609" b="8831"/>
          <a:stretch/>
        </p:blipFill>
        <p:spPr>
          <a:xfrm>
            <a:off x="4536584" y="2692474"/>
            <a:ext cx="720000" cy="227940"/>
          </a:xfrm>
          <a:prstGeom prst="rect">
            <a:avLst/>
          </a:prstGeom>
        </p:spPr>
      </p:pic>
      <p:pic>
        <p:nvPicPr>
          <p:cNvPr id="18" name="Picture 2" descr="Meta Research">
            <a:extLst>
              <a:ext uri="{FF2B5EF4-FFF2-40B4-BE49-F238E27FC236}">
                <a16:creationId xmlns:a16="http://schemas.microsoft.com/office/drawing/2014/main" id="{DA984095-ABF5-4D5B-B4B2-D08F87FDB4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93" t="23040" r="9547" b="23326"/>
          <a:stretch/>
        </p:blipFill>
        <p:spPr bwMode="auto">
          <a:xfrm>
            <a:off x="4536584" y="1867905"/>
            <a:ext cx="720000" cy="209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3018DCE-D2E3-4999-AB10-A736A8D7E783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sharpenSoften amount="100000"/>
                    </a14:imgEffect>
                    <a14:imgEffect>
                      <a14:brightnessContrast contrast="34000"/>
                    </a14:imgEffect>
                  </a14:imgLayer>
                </a14:imgProps>
              </a:ext>
            </a:extLst>
          </a:blip>
          <a:srcRect l="8024" t="10061" r="11124" b="8818"/>
          <a:stretch/>
        </p:blipFill>
        <p:spPr>
          <a:xfrm>
            <a:off x="4716584" y="3472483"/>
            <a:ext cx="360000" cy="354504"/>
          </a:xfrm>
          <a:prstGeom prst="ellipse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06D7929-0175-4081-A525-D164F6FDF330}"/>
              </a:ext>
            </a:extLst>
          </p:cNvPr>
          <p:cNvPicPr>
            <a:picLocks noChangeAspect="1"/>
          </p:cNvPicPr>
          <p:nvPr/>
        </p:nvPicPr>
        <p:blipFill>
          <a:blip r:embed="rId2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26">
                    <a14:imgEffect>
                      <a14:sharpenSoften amount="69000"/>
                    </a14:imgEffect>
                    <a14:imgEffect>
                      <a14:brightnessContrast contrast="7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63537" y="4532412"/>
            <a:ext cx="720000" cy="163299"/>
          </a:xfrm>
          <a:prstGeom prst="rect">
            <a:avLst/>
          </a:prstGeom>
        </p:spPr>
      </p:pic>
      <p:pic>
        <p:nvPicPr>
          <p:cNvPr id="21" name="Picture 10" descr="File:Google DeepMind logo.png - Wikimedia Commons">
            <a:extLst>
              <a:ext uri="{FF2B5EF4-FFF2-40B4-BE49-F238E27FC236}">
                <a16:creationId xmlns:a16="http://schemas.microsoft.com/office/drawing/2014/main" id="{4922F691-E115-4302-9CE7-A30A5F45EC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7">
            <a:extLst>
              <a:ext uri="{BEBA8EAE-BF5A-486C-A8C5-ECC9F3942E4B}">
                <a14:imgProps xmlns:a14="http://schemas.microsoft.com/office/drawing/2010/main">
                  <a14:imgLayer r:embed="rId28">
                    <a14:imgEffect>
                      <a14:backgroundRemoval t="9795" b="89522" l="3691" r="96604">
                        <a14:foregroundMark x1="10089" y1="50797" x2="10876" y2="57403"/>
                        <a14:foregroundMark x1="5364" y1="66970" x2="3740" y2="58314"/>
                        <a14:foregroundMark x1="14173" y1="64009" x2="15404" y2="64009"/>
                        <a14:foregroundMark x1="22195" y1="66059" x2="24016" y2="66059"/>
                        <a14:foregroundMark x1="28543" y1="66059" x2="31841" y2="66059"/>
                        <a14:foregroundMark x1="33661" y1="58314" x2="34055" y2="61276"/>
                        <a14:foregroundMark x1="36762" y1="50797" x2="36762" y2="61276"/>
                        <a14:foregroundMark x1="51083" y1="36446" x2="51722" y2="45103"/>
                        <a14:foregroundMark x1="53740" y1="51708" x2="53740" y2="58314"/>
                        <a14:foregroundMark x1="59892" y1="50797" x2="59892" y2="56492"/>
                        <a14:foregroundMark x1="66683" y1="48064" x2="66486" y2="55581"/>
                        <a14:foregroundMark x1="73671" y1="35535" x2="74902" y2="38497"/>
                        <a14:foregroundMark x1="82874" y1="32802" x2="82874" y2="32802"/>
                        <a14:foregroundMark x1="82874" y1="44191" x2="82874" y2="52620"/>
                        <a14:foregroundMark x1="85974" y1="45103" x2="85974" y2="51708"/>
                        <a14:foregroundMark x1="96211" y1="43280" x2="96604" y2="48975"/>
                        <a14:foregroundMark x1="34301" y1="33713" x2="34301" y2="39408"/>
                        <a14:backgroundMark x1="38189" y1="49886" x2="38189" y2="498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70"/>
          <a:stretch/>
        </p:blipFill>
        <p:spPr bwMode="auto">
          <a:xfrm>
            <a:off x="9268203" y="1997421"/>
            <a:ext cx="720000" cy="159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076D80C-833F-45AE-82D0-80680B9115EC}"/>
              </a:ext>
            </a:extLst>
          </p:cNvPr>
          <p:cNvPicPr>
            <a:picLocks noChangeAspect="1"/>
          </p:cNvPicPr>
          <p:nvPr/>
        </p:nvPicPr>
        <p:blipFill>
          <a:blip r:embed="rId2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0">
                    <a14:imgEffect>
                      <a14:brightnessContrast contrast="57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63537" y="5201589"/>
            <a:ext cx="720000" cy="315971"/>
          </a:xfrm>
          <a:prstGeom prst="rect">
            <a:avLst/>
          </a:prstGeom>
        </p:spPr>
      </p:pic>
      <p:pic>
        <p:nvPicPr>
          <p:cNvPr id="23" name="Picture 10" descr="File:Google DeepMind logo.png - Wikimedia Commons">
            <a:extLst>
              <a:ext uri="{FF2B5EF4-FFF2-40B4-BE49-F238E27FC236}">
                <a16:creationId xmlns:a16="http://schemas.microsoft.com/office/drawing/2014/main" id="{21C5AE4C-1828-4800-ABE1-14F4AC02D9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7">
            <a:extLst>
              <a:ext uri="{BEBA8EAE-BF5A-486C-A8C5-ECC9F3942E4B}">
                <a14:imgProps xmlns:a14="http://schemas.microsoft.com/office/drawing/2010/main">
                  <a14:imgLayer r:embed="rId28">
                    <a14:imgEffect>
                      <a14:backgroundRemoval t="9795" b="89522" l="3691" r="96604">
                        <a14:foregroundMark x1="10089" y1="50797" x2="10876" y2="57403"/>
                        <a14:foregroundMark x1="5364" y1="66970" x2="3740" y2="58314"/>
                        <a14:foregroundMark x1="14173" y1="64009" x2="15404" y2="64009"/>
                        <a14:foregroundMark x1="22195" y1="66059" x2="24016" y2="66059"/>
                        <a14:foregroundMark x1="28543" y1="66059" x2="31841" y2="66059"/>
                        <a14:foregroundMark x1="33661" y1="58314" x2="34055" y2="61276"/>
                        <a14:foregroundMark x1="36762" y1="50797" x2="36762" y2="61276"/>
                        <a14:foregroundMark x1="51083" y1="36446" x2="51722" y2="45103"/>
                        <a14:foregroundMark x1="53740" y1="51708" x2="53740" y2="58314"/>
                        <a14:foregroundMark x1="59892" y1="50797" x2="59892" y2="56492"/>
                        <a14:foregroundMark x1="66683" y1="48064" x2="66486" y2="55581"/>
                        <a14:foregroundMark x1="73671" y1="35535" x2="74902" y2="38497"/>
                        <a14:foregroundMark x1="82874" y1="32802" x2="82874" y2="32802"/>
                        <a14:foregroundMark x1="82874" y1="44191" x2="82874" y2="52620"/>
                        <a14:foregroundMark x1="85974" y1="45103" x2="85974" y2="51708"/>
                        <a14:foregroundMark x1="96211" y1="43280" x2="96604" y2="48975"/>
                        <a14:foregroundMark x1="34301" y1="33713" x2="34301" y2="39408"/>
                        <a14:backgroundMark x1="38189" y1="49886" x2="38189" y2="498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70"/>
          <a:stretch/>
        </p:blipFill>
        <p:spPr bwMode="auto">
          <a:xfrm>
            <a:off x="9268203" y="2771298"/>
            <a:ext cx="720000" cy="159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451D0E7-10B2-4630-A800-749BE90466BF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9425917" y="3590000"/>
            <a:ext cx="404571" cy="144000"/>
          </a:xfrm>
          <a:prstGeom prst="rect">
            <a:avLst/>
          </a:prstGeom>
        </p:spPr>
      </p:pic>
      <p:pic>
        <p:nvPicPr>
          <p:cNvPr id="25" name="Picture 6" descr="IBM brand resources: accessing high-guality vector logo SVG, brand colors,  and more.">
            <a:extLst>
              <a:ext uri="{FF2B5EF4-FFF2-40B4-BE49-F238E27FC236}">
                <a16:creationId xmlns:a16="http://schemas.microsoft.com/office/drawing/2014/main" id="{4C3605B1-D39F-4D8C-9E9B-93B87DD18E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00" t="26754" r="9097" b="23173"/>
          <a:stretch/>
        </p:blipFill>
        <p:spPr bwMode="auto">
          <a:xfrm>
            <a:off x="9425917" y="4378797"/>
            <a:ext cx="325720" cy="1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BE8EBD3-8D6C-47F3-A342-E35A6DB4F773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9268813" y="5244418"/>
            <a:ext cx="719390" cy="243861"/>
          </a:xfrm>
          <a:prstGeom prst="rect">
            <a:avLst/>
          </a:prstGeom>
        </p:spPr>
      </p:pic>
      <p:sp>
        <p:nvSpPr>
          <p:cNvPr id="27" name="Arrow: Down 26">
            <a:extLst>
              <a:ext uri="{FF2B5EF4-FFF2-40B4-BE49-F238E27FC236}">
                <a16:creationId xmlns:a16="http://schemas.microsoft.com/office/drawing/2014/main" id="{7AED5EA3-90EC-487B-AA90-CD0FE52900BC}"/>
              </a:ext>
            </a:extLst>
          </p:cNvPr>
          <p:cNvSpPr/>
          <p:nvPr/>
        </p:nvSpPr>
        <p:spPr>
          <a:xfrm flipV="1">
            <a:off x="2406432" y="1972476"/>
            <a:ext cx="535459" cy="4692377"/>
          </a:xfrm>
          <a:prstGeom prst="downArrow">
            <a:avLst/>
          </a:prstGeom>
          <a:gradFill>
            <a:gsLst>
              <a:gs pos="0">
                <a:srgbClr val="DAEFC3"/>
              </a:gs>
              <a:gs pos="100000">
                <a:srgbClr val="92D05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8" name="Arrow: Down 27">
            <a:extLst>
              <a:ext uri="{FF2B5EF4-FFF2-40B4-BE49-F238E27FC236}">
                <a16:creationId xmlns:a16="http://schemas.microsoft.com/office/drawing/2014/main" id="{B27BD699-7EDC-4180-B05B-45B73AEFA420}"/>
              </a:ext>
            </a:extLst>
          </p:cNvPr>
          <p:cNvSpPr/>
          <p:nvPr/>
        </p:nvSpPr>
        <p:spPr>
          <a:xfrm flipV="1">
            <a:off x="6935418" y="1972140"/>
            <a:ext cx="535459" cy="4619159"/>
          </a:xfrm>
          <a:prstGeom prst="downArrow">
            <a:avLst/>
          </a:prstGeom>
          <a:gradFill>
            <a:gsLst>
              <a:gs pos="0">
                <a:schemeClr val="bg1"/>
              </a:gs>
              <a:gs pos="100000">
                <a:srgbClr val="DAEFC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1C1E6212-27F0-4D67-9E24-99DA384F212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012867" y="2306695"/>
          <a:ext cx="505254" cy="1325563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505254">
                  <a:extLst>
                    <a:ext uri="{9D8B030D-6E8A-4147-A177-3AD203B41FA5}">
                      <a16:colId xmlns:a16="http://schemas.microsoft.com/office/drawing/2014/main" val="2724530973"/>
                    </a:ext>
                  </a:extLst>
                </a:gridCol>
              </a:tblGrid>
              <a:tr h="1325563">
                <a:tc>
                  <a:txBody>
                    <a:bodyPr/>
                    <a:lstStyle/>
                    <a:p>
                      <a:pPr algn="r" rtl="1"/>
                      <a:r>
                        <a:rPr lang="en-US" sz="2000" dirty="0"/>
                        <a:t>Relevance</a:t>
                      </a:r>
                      <a:endParaRPr lang="he-IL" sz="2000" dirty="0"/>
                    </a:p>
                  </a:txBody>
                  <a:tcPr vert="vert270"/>
                </a:tc>
                <a:extLst>
                  <a:ext uri="{0D108BD9-81ED-4DB2-BD59-A6C34878D82A}">
                    <a16:rowId xmlns:a16="http://schemas.microsoft.com/office/drawing/2014/main" val="3106504377"/>
                  </a:ext>
                </a:extLst>
              </a:tr>
            </a:tbl>
          </a:graphicData>
        </a:graphic>
      </p:graphicFrame>
      <p:graphicFrame>
        <p:nvGraphicFramePr>
          <p:cNvPr id="30" name="Table 29">
            <a:extLst>
              <a:ext uri="{FF2B5EF4-FFF2-40B4-BE49-F238E27FC236}">
                <a16:creationId xmlns:a16="http://schemas.microsoft.com/office/drawing/2014/main" id="{2EFB0A6A-B237-4ED0-A36A-814796B66B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8038743"/>
              </p:ext>
            </p:extLst>
          </p:nvPr>
        </p:nvGraphicFramePr>
        <p:xfrm>
          <a:off x="3257627" y="6098015"/>
          <a:ext cx="1955109" cy="566839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315403">
                <a:tc gridSpan="3">
                  <a:txBody>
                    <a:bodyPr/>
                    <a:lstStyle/>
                    <a:p>
                      <a:pPr algn="l" rtl="0"/>
                      <a:r>
                        <a:rPr lang="en-US" sz="900" b="1" kern="1200" dirty="0">
                          <a:solidFill>
                            <a:srgbClr val="0563C1"/>
                          </a:solidFill>
                          <a:latin typeface="+mn-lt"/>
                          <a:ea typeface="+mn-ea"/>
                          <a:cs typeface="+mn-cs"/>
                          <a:hlinkClick r:id="rId3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Time-Series Forecasting </a:t>
                      </a:r>
                      <a:endParaRPr lang="he-IL" sz="900" b="1" kern="1200" dirty="0">
                        <a:solidFill>
                          <a:srgbClr val="0563C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8692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algn="l" rtl="1"/>
                      <a:r>
                        <a:rPr lang="en-US" sz="800" b="1" dirty="0">
                          <a:solidFill>
                            <a:schemeClr val="tx1"/>
                          </a:solidFill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Optim</a:t>
                      </a:r>
                      <a:endParaRPr lang="he-IL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1FE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800" b="1" dirty="0">
                          <a:solidFill>
                            <a:schemeClr val="tx1"/>
                          </a:solidFill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OOD</a:t>
                      </a:r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D9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b="1" dirty="0">
                          <a:solidFill>
                            <a:schemeClr val="tx1"/>
                          </a:solidFill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Timeseries</a:t>
                      </a:r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</a:tbl>
          </a:graphicData>
        </a:graphic>
      </p:graphicFrame>
      <p:pic>
        <p:nvPicPr>
          <p:cNvPr id="32" name="Picture 31">
            <a:extLst>
              <a:ext uri="{FF2B5EF4-FFF2-40B4-BE49-F238E27FC236}">
                <a16:creationId xmlns:a16="http://schemas.microsoft.com/office/drawing/2014/main" id="{8AB8EBDE-8E48-4C2B-9746-CFD9B1A8A5B9}"/>
              </a:ext>
            </a:extLst>
          </p:cNvPr>
          <p:cNvPicPr>
            <a:picLocks noChangeAspect="1"/>
          </p:cNvPicPr>
          <p:nvPr/>
        </p:nvPicPr>
        <p:blipFill rotWithShape="1">
          <a:blip r:embed="rId35">
            <a:extLst>
              <a:ext uri="{BEBA8EAE-BF5A-486C-A8C5-ECC9F3942E4B}">
                <a14:imgProps xmlns:a14="http://schemas.microsoft.com/office/drawing/2010/main">
                  <a14:imgLayer r:embed="rId36">
                    <a14:imgEffect>
                      <a14:backgroundRemoval t="2182" b="8283" l="909" r="11788">
                        <a14:foregroundMark x1="2303" y1="4444" x2="2303" y2="4444"/>
                        <a14:foregroundMark x1="4091" y1="4606" x2="3303" y2="4606"/>
                        <a14:foregroundMark x1="6212" y1="4444" x2="6212" y2="4444"/>
                        <a14:foregroundMark x1="5394" y1="6869" x2="5394" y2="5939"/>
                        <a14:foregroundMark x1="6303" y1="7111" x2="6303" y2="6707"/>
                        <a14:foregroundMark x1="9394" y1="6182" x2="9394" y2="6182"/>
                        <a14:foregroundMark x1="8000" y1="7111" x2="8000" y2="7111"/>
                        <a14:foregroundMark x1="10394" y1="4727" x2="10394" y2="4727"/>
                        <a14:foregroundMark x1="8788" y1="3919" x2="8788" y2="3919"/>
                        <a14:foregroundMark x1="4515" y1="4202" x2="4515" y2="4202"/>
                        <a14:foregroundMark x1="909" y1="3919" x2="909" y2="3919"/>
                        <a14:foregroundMark x1="8000" y1="4323" x2="8000" y2="4323"/>
                        <a14:foregroundMark x1="5909" y1="4323" x2="5909" y2="4323"/>
                        <a14:foregroundMark x1="6212" y1="4323" x2="6212" y2="4323"/>
                        <a14:backgroundMark x1="8394" y1="7636" x2="8394" y2="7636"/>
                        <a14:backgroundMark x1="8606" y1="7798" x2="7697" y2="7394"/>
                        <a14:backgroundMark x1="5394" y1="4848" x2="5091" y2="4848"/>
                        <a14:backgroundMark x1="11000" y1="7798" x2="11000" y2="8323"/>
                        <a14:backgroundMark x1="11606" y1="7394" x2="11606" y2="6061"/>
                        <a14:backgroundMark x1="10909" y1="7515" x2="11091" y2="5939"/>
                        <a14:backgroundMark x1="11606" y1="5535" x2="11515" y2="432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511" r="87133" b="91556"/>
          <a:stretch/>
        </p:blipFill>
        <p:spPr>
          <a:xfrm>
            <a:off x="4593772" y="6093041"/>
            <a:ext cx="720000" cy="290987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FA9342E0-CBEA-4F89-91EB-4BD0FF94515D}"/>
              </a:ext>
            </a:extLst>
          </p:cNvPr>
          <p:cNvSpPr txBox="1"/>
          <p:nvPr/>
        </p:nvSpPr>
        <p:spPr>
          <a:xfrm>
            <a:off x="5366624" y="2181690"/>
            <a:ext cx="1579694" cy="25391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050" dirty="0"/>
              <a:t>Automatic data balance.</a:t>
            </a:r>
            <a:endParaRPr lang="he-IL" sz="105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09AF54F-16FA-4060-9D3C-4A09AD05880C}"/>
              </a:ext>
            </a:extLst>
          </p:cNvPr>
          <p:cNvSpPr/>
          <p:nvPr/>
        </p:nvSpPr>
        <p:spPr>
          <a:xfrm>
            <a:off x="5366624" y="6381434"/>
            <a:ext cx="1226925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Find learnable part of data.</a:t>
            </a:r>
            <a:endParaRPr lang="he-IL" sz="1050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D1E594C-C793-4277-ADB4-1639A14F813D}"/>
              </a:ext>
            </a:extLst>
          </p:cNvPr>
          <p:cNvSpPr/>
          <p:nvPr/>
        </p:nvSpPr>
        <p:spPr>
          <a:xfrm>
            <a:off x="5366624" y="5567285"/>
            <a:ext cx="1226925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TTA without BP.</a:t>
            </a:r>
            <a:endParaRPr lang="he-IL" sz="1050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B82EA18-B0AB-48AD-AA73-BC639AC28A3D}"/>
              </a:ext>
            </a:extLst>
          </p:cNvPr>
          <p:cNvSpPr/>
          <p:nvPr/>
        </p:nvSpPr>
        <p:spPr>
          <a:xfrm>
            <a:off x="5366624" y="4753137"/>
            <a:ext cx="1478783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Manifold not 2D plane.</a:t>
            </a:r>
            <a:endParaRPr lang="he-IL" sz="1050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A519130-5BA6-45B2-A6EC-811D65713F33}"/>
              </a:ext>
            </a:extLst>
          </p:cNvPr>
          <p:cNvSpPr/>
          <p:nvPr/>
        </p:nvSpPr>
        <p:spPr>
          <a:xfrm>
            <a:off x="5366624" y="3777407"/>
            <a:ext cx="1478783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Lowest Common Ancestor. </a:t>
            </a:r>
            <a:endParaRPr lang="he-IL" sz="105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5D427C2-DB32-497C-AC6A-B68F2F5AF17E}"/>
              </a:ext>
            </a:extLst>
          </p:cNvPr>
          <p:cNvSpPr txBox="1"/>
          <p:nvPr/>
        </p:nvSpPr>
        <p:spPr>
          <a:xfrm>
            <a:off x="5366624" y="2881538"/>
            <a:ext cx="1478783" cy="43088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050" dirty="0"/>
              <a:t>Sharpness-Aware Minimization. </a:t>
            </a:r>
            <a:endParaRPr lang="he-IL" sz="105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DEF6606-9C57-4C47-9569-8B723F18EC91}"/>
              </a:ext>
            </a:extLst>
          </p:cNvPr>
          <p:cNvSpPr txBox="1"/>
          <p:nvPr/>
        </p:nvSpPr>
        <p:spPr>
          <a:xfrm>
            <a:off x="10099539" y="2204766"/>
            <a:ext cx="1478783" cy="41549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050" dirty="0"/>
              <a:t>Executable using code  and LLM. </a:t>
            </a:r>
            <a:endParaRPr lang="he-IL" sz="105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E3E9332-9327-48F9-91ED-97EA3B187E05}"/>
              </a:ext>
            </a:extLst>
          </p:cNvPr>
          <p:cNvSpPr txBox="1"/>
          <p:nvPr/>
        </p:nvSpPr>
        <p:spPr>
          <a:xfrm>
            <a:off x="10099539" y="3072003"/>
            <a:ext cx="1478783" cy="25391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050" dirty="0"/>
              <a:t>Vision Lang search.</a:t>
            </a:r>
            <a:endParaRPr lang="he-IL" sz="105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3F850B6-A1A6-4E71-BEB1-BCCE8AFF39D0}"/>
              </a:ext>
            </a:extLst>
          </p:cNvPr>
          <p:cNvSpPr txBox="1"/>
          <p:nvPr/>
        </p:nvSpPr>
        <p:spPr>
          <a:xfrm>
            <a:off x="10099539" y="3846396"/>
            <a:ext cx="1478783" cy="41549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050" dirty="0"/>
              <a:t>Extract NN weights from black box.</a:t>
            </a:r>
            <a:endParaRPr lang="he-IL" sz="105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60A48B5-1EB3-4296-B731-8E16C4E14D9D}"/>
              </a:ext>
            </a:extLst>
          </p:cNvPr>
          <p:cNvSpPr txBox="1"/>
          <p:nvPr/>
        </p:nvSpPr>
        <p:spPr>
          <a:xfrm>
            <a:off x="10099539" y="4681331"/>
            <a:ext cx="1478783" cy="41549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050" dirty="0"/>
              <a:t>Evaluate on encrypted model and data</a:t>
            </a:r>
            <a:endParaRPr lang="he-IL" sz="105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E518E51-13B7-4A72-A5D3-228E35B2D198}"/>
              </a:ext>
            </a:extLst>
          </p:cNvPr>
          <p:cNvSpPr txBox="1"/>
          <p:nvPr/>
        </p:nvSpPr>
        <p:spPr>
          <a:xfrm>
            <a:off x="10099539" y="5449378"/>
            <a:ext cx="2025785" cy="25391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050" dirty="0"/>
              <a:t>Math operator in latent space.</a:t>
            </a:r>
            <a:endParaRPr lang="he-IL" sz="1050" dirty="0"/>
          </a:p>
        </p:txBody>
      </p:sp>
      <p:graphicFrame>
        <p:nvGraphicFramePr>
          <p:cNvPr id="44" name="Table 43">
            <a:extLst>
              <a:ext uri="{FF2B5EF4-FFF2-40B4-BE49-F238E27FC236}">
                <a16:creationId xmlns:a16="http://schemas.microsoft.com/office/drawing/2014/main" id="{9B17B74F-49BB-4EEB-B1EF-AC559EE608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8819295"/>
              </p:ext>
            </p:extLst>
          </p:nvPr>
        </p:nvGraphicFramePr>
        <p:xfrm>
          <a:off x="105979" y="1559307"/>
          <a:ext cx="2055989" cy="522102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739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63391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65205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26063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>
                          <a:highlight>
                            <a:srgbClr val="FFFF00"/>
                          </a:highlight>
                        </a:rPr>
                        <a:t>Classif</a:t>
                      </a:r>
                      <a:endParaRPr lang="he-IL" sz="900" b="1" dirty="0"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819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he-IL" sz="9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/>
                      <a:endParaRPr lang="he-IL" sz="9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  <a:tr h="4960389">
                <a:tc gridSpan="3">
                  <a:txBody>
                    <a:bodyPr/>
                    <a:lstStyle/>
                    <a:p>
                      <a:pPr algn="l" rtl="0"/>
                      <a:r>
                        <a:rPr lang="en-US" sz="900" dirty="0"/>
                        <a:t>Data classification.</a:t>
                      </a:r>
                    </a:p>
                    <a:p>
                      <a:pPr algn="l" rtl="0"/>
                      <a:endParaRPr lang="en-US" sz="1400" b="1" u="sng" dirty="0">
                        <a:solidFill>
                          <a:srgbClr val="00AABC"/>
                        </a:solidFill>
                      </a:endParaRPr>
                    </a:p>
                    <a:p>
                      <a:pPr algn="l" rtl="0"/>
                      <a:r>
                        <a:rPr lang="en-US" sz="1400" b="1" u="sng" dirty="0">
                          <a:solidFill>
                            <a:schemeClr val="tx1"/>
                          </a:solidFill>
                        </a:rPr>
                        <a:t>LCA Distance</a:t>
                      </a:r>
                      <a:endParaRPr lang="en-US" sz="900" b="1" u="none" dirty="0">
                        <a:solidFill>
                          <a:schemeClr val="tx1"/>
                        </a:solidFill>
                      </a:endParaRPr>
                    </a:p>
                    <a:p>
                      <a:pPr algn="l" rtl="0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Gives a soft label instead of 1-hot encoding, incentivize cross classes similarity learning.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900" b="0" u="none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900" b="0" u="none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he-IL" sz="9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 sz="9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0840240"/>
                  </a:ext>
                </a:extLst>
              </a:tr>
            </a:tbl>
          </a:graphicData>
        </a:graphic>
      </p:graphicFrame>
      <p:sp>
        <p:nvSpPr>
          <p:cNvPr id="45" name="Arrow: Down 44">
            <a:hlinkClick r:id="rId37" action="ppaction://hlinksldjump"/>
            <a:extLst>
              <a:ext uri="{FF2B5EF4-FFF2-40B4-BE49-F238E27FC236}">
                <a16:creationId xmlns:a16="http://schemas.microsoft.com/office/drawing/2014/main" id="{72DB9FEF-C85F-4ED6-8B0F-B1C12E469B49}"/>
              </a:ext>
            </a:extLst>
          </p:cNvPr>
          <p:cNvSpPr/>
          <p:nvPr/>
        </p:nvSpPr>
        <p:spPr>
          <a:xfrm flipV="1">
            <a:off x="11709949" y="6354989"/>
            <a:ext cx="381000" cy="328947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2C4CAA25-E441-4EAD-8AFC-4499849D3695}"/>
              </a:ext>
            </a:extLst>
          </p:cNvPr>
          <p:cNvSpPr/>
          <p:nvPr/>
        </p:nvSpPr>
        <p:spPr>
          <a:xfrm>
            <a:off x="10950698" y="6410997"/>
            <a:ext cx="7729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Back: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756798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A9F62A6-EB19-4F98-9BF7-089CA8DBF4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latin typeface="Lucida Sans Unicode" panose="020B0602030504020204" pitchFamily="34" charset="0"/>
                <a:ea typeface="+mn-ea"/>
                <a:cs typeface="Lucida Sans Unicode" panose="020B0602030504020204" pitchFamily="34" charset="0"/>
              </a:rPr>
              <a:t>Relevant </a:t>
            </a:r>
            <a:r>
              <a:rPr lang="en-US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Papers:</a:t>
            </a:r>
            <a:endParaRPr lang="he-IL" dirty="0">
              <a:latin typeface="Lucida Sans Unicode" panose="020B0602030504020204" pitchFamily="34" charset="0"/>
              <a:ea typeface="+mn-ea"/>
              <a:cs typeface="Lucida Sans Unicode" panose="020B0602030504020204" pitchFamily="34" charset="0"/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837669A-71D0-4E70-BCCC-C60A9C973D1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257627" y="1810006"/>
          <a:ext cx="1955109" cy="586716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315403">
                <a:tc gridSpan="3">
                  <a:txBody>
                    <a:bodyPr/>
                    <a:lstStyle/>
                    <a:p>
                      <a:pPr algn="l" rtl="1"/>
                      <a:r>
                        <a:rPr lang="en-US" sz="1600" b="1" kern="1200" dirty="0">
                          <a:solidFill>
                            <a:srgbClr val="0563C1"/>
                          </a:solidFill>
                          <a:latin typeface="+mn-lt"/>
                          <a:ea typeface="+mn-ea"/>
                          <a:cs typeface="+mn-cs"/>
                          <a:hlinkClick r:id="rId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XRM</a:t>
                      </a:r>
                      <a:endParaRPr lang="he-IL" sz="1600" b="1" kern="1200" dirty="0">
                        <a:solidFill>
                          <a:srgbClr val="0563C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8692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rtl="1"/>
                      <a:endParaRPr lang="he-IL" sz="9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Optim</a:t>
                      </a:r>
                      <a:endParaRPr lang="he-IL" sz="9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1FE"/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900" b="1" dirty="0">
                          <a:solidFill>
                            <a:schemeClr val="tx1"/>
                          </a:solidFill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OOD</a:t>
                      </a:r>
                      <a:endParaRPr lang="he-IL" sz="9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D9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DA80BADA-568D-485B-B837-03AFEAF9AF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4090098"/>
              </p:ext>
            </p:extLst>
          </p:nvPr>
        </p:nvGraphicFramePr>
        <p:xfrm>
          <a:off x="3257627" y="5292917"/>
          <a:ext cx="1955109" cy="818275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315403">
                <a:tc gridSpan="3">
                  <a:txBody>
                    <a:bodyPr/>
                    <a:lstStyle/>
                    <a:p>
                      <a:pPr algn="l" rtl="0"/>
                      <a:r>
                        <a:rPr lang="en-US" sz="1200" b="1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Test-Time Adaption</a:t>
                      </a:r>
                      <a:endParaRPr lang="he-IL" sz="1200" b="1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8692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algn="l" rtl="1"/>
                      <a:r>
                        <a:rPr lang="en-US" sz="800" b="1" dirty="0">
                          <a:solidFill>
                            <a:schemeClr val="tx1"/>
                          </a:solidFill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Optim</a:t>
                      </a:r>
                      <a:endParaRPr lang="he-IL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1F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Transfor</a:t>
                      </a:r>
                      <a:endParaRPr lang="he-IL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b="1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deploy</a:t>
                      </a:r>
                      <a:endParaRPr lang="he-IL" sz="800" b="1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algn="l" rtl="1"/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/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OOD</a:t>
                      </a:r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D9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8014590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5C761156-5674-4DCA-8354-2A17D5FDA1F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257627" y="2644363"/>
          <a:ext cx="1955109" cy="566839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315403">
                <a:tc gridSpan="3">
                  <a:txBody>
                    <a:bodyPr/>
                    <a:lstStyle/>
                    <a:p>
                      <a:pPr algn="l" rtl="1"/>
                      <a:r>
                        <a:rPr lang="en-US" sz="1400" b="1" dirty="0">
                          <a:solidFill>
                            <a:srgbClr val="0563C1"/>
                          </a:solidFill>
                          <a:hlinkClick r:id="rId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SamFormer</a:t>
                      </a:r>
                      <a:endParaRPr lang="he-IL" sz="1400" b="1" dirty="0">
                        <a:solidFill>
                          <a:srgbClr val="0563C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8692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marL="0" marR="0" lvl="0" indent="0" algn="l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Optim</a:t>
                      </a:r>
                      <a:endParaRPr lang="he-IL" sz="9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1FE"/>
                    </a:solidFill>
                  </a:tcPr>
                </a:tc>
                <a:tc>
                  <a:txBody>
                    <a:bodyPr/>
                    <a:lstStyle/>
                    <a:p>
                      <a:pPr algn="l" rtl="1"/>
                      <a:r>
                        <a:rPr lang="en-US" sz="900" b="1" dirty="0">
                          <a:solidFill>
                            <a:schemeClr val="tx1"/>
                          </a:solidFill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Transfor</a:t>
                      </a:r>
                      <a:endParaRPr lang="he-IL" sz="9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Timeseries</a:t>
                      </a:r>
                      <a:endParaRPr lang="he-IL"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A19BB5B3-AD01-454F-AB78-D4B09610D8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4180739"/>
              </p:ext>
            </p:extLst>
          </p:nvPr>
        </p:nvGraphicFramePr>
        <p:xfrm>
          <a:off x="3257627" y="3533629"/>
          <a:ext cx="1955109" cy="586716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315403">
                <a:tc gridSpan="3">
                  <a:txBody>
                    <a:bodyPr/>
                    <a:lstStyle/>
                    <a:p>
                      <a:pPr algn="l" rtl="0"/>
                      <a:r>
                        <a:rPr lang="en-US" sz="1600" b="1" dirty="0">
                          <a:solidFill>
                            <a:srgbClr val="0563C1"/>
                          </a:solidFill>
                          <a:hlinkClick r:id="rId1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LCA Distance</a:t>
                      </a:r>
                      <a:endParaRPr lang="he-IL" sz="1600" b="1" dirty="0">
                        <a:solidFill>
                          <a:srgbClr val="0563C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8692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marL="0" marR="0" lvl="0" indent="0" algn="l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  <a:hlinkClick r:id="rId1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Classif</a:t>
                      </a:r>
                      <a:endParaRPr lang="he-IL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819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800" b="1" dirty="0">
                          <a:solidFill>
                            <a:schemeClr val="tx1"/>
                          </a:solidFill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Optim</a:t>
                      </a:r>
                      <a:endParaRPr lang="he-IL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1F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OOD</a:t>
                      </a:r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D9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9F28FEB0-5126-40B0-A681-3FF1B239F71D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257627" y="4442772"/>
          <a:ext cx="1955109" cy="566839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315403">
                <a:tc gridSpan="3">
                  <a:txBody>
                    <a:bodyPr/>
                    <a:lstStyle/>
                    <a:p>
                      <a:pPr algn="l" rtl="0"/>
                      <a:r>
                        <a:rPr lang="en-US" sz="1400" b="1" dirty="0">
                          <a:solidFill>
                            <a:srgbClr val="0563C1"/>
                          </a:solidFill>
                          <a:hlinkClick r:id="rId1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Neuro Visualizer</a:t>
                      </a:r>
                      <a:endParaRPr lang="he-IL" sz="1400" b="1" dirty="0">
                        <a:solidFill>
                          <a:srgbClr val="0563C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8692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rtl="1"/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/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 b="1" dirty="0">
                          <a:solidFill>
                            <a:schemeClr val="tx1"/>
                          </a:solidFill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Analysis</a:t>
                      </a:r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B9596509-61C8-41CD-8351-600DC5A795C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839592" y="1911408"/>
          <a:ext cx="1955109" cy="586716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315403">
                <a:tc gridSpan="3">
                  <a:txBody>
                    <a:bodyPr/>
                    <a:lstStyle/>
                    <a:p>
                      <a:pPr algn="l" rtl="0"/>
                      <a:r>
                        <a:rPr lang="en-US" sz="1600" b="1" dirty="0">
                          <a:solidFill>
                            <a:srgbClr val="0563C1"/>
                          </a:solidFill>
                          <a:hlinkClick r:id="rId1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Chain of Code</a:t>
                      </a:r>
                      <a:endParaRPr lang="he-IL" sz="1600" b="1" dirty="0">
                        <a:solidFill>
                          <a:srgbClr val="0563C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8692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rtl="1"/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hlinkClick r:id="rId1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Vison Lang</a:t>
                      </a:r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Analysis</a:t>
                      </a:r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CB0BD3F1-FF7E-405E-AB37-99484A647A8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839592" y="5217490"/>
          <a:ext cx="1955109" cy="566839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315403">
                <a:tc gridSpan="3">
                  <a:txBody>
                    <a:bodyPr/>
                    <a:lstStyle/>
                    <a:p>
                      <a:pPr algn="l" rtl="0"/>
                      <a:r>
                        <a:rPr lang="en-US" sz="1200" b="1" dirty="0">
                          <a:solidFill>
                            <a:srgbClr val="0563C1"/>
                          </a:solidFill>
                          <a:hlinkClick r:id="rId1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Algebraic Structure</a:t>
                      </a:r>
                      <a:endParaRPr lang="he-IL" sz="1200" b="1" dirty="0">
                        <a:solidFill>
                          <a:srgbClr val="0563C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8692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rtl="1"/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Analysis</a:t>
                      </a:r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287BF88B-B0D4-48B3-9A9D-187418AF188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839592" y="2747867"/>
          <a:ext cx="1955109" cy="586716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315403">
                <a:tc gridSpan="3">
                  <a:txBody>
                    <a:bodyPr/>
                    <a:lstStyle/>
                    <a:p>
                      <a:pPr algn="l" rtl="0"/>
                      <a:r>
                        <a:rPr lang="en-US" sz="1600" b="1" dirty="0">
                          <a:solidFill>
                            <a:srgbClr val="0563C1"/>
                          </a:solidFill>
                          <a:hlinkClick r:id="rId1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MagicLens</a:t>
                      </a:r>
                      <a:endParaRPr lang="he-IL" sz="1600" b="1" dirty="0">
                        <a:solidFill>
                          <a:srgbClr val="0563C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8692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rtl="1"/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hlinkClick r:id="rId1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Vison Lang</a:t>
                      </a:r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Analysis</a:t>
                      </a:r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</a:tbl>
          </a:graphicData>
        </a:graphic>
      </p:graphicFrame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49853BF4-67D2-46CA-AB1A-F7309A6780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9603504"/>
              </p:ext>
            </p:extLst>
          </p:nvPr>
        </p:nvGraphicFramePr>
        <p:xfrm>
          <a:off x="7839592" y="3584326"/>
          <a:ext cx="1955109" cy="566839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315403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hlinkClick r:id="rId1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Expand and cluster</a:t>
                      </a:r>
                      <a:endParaRPr lang="he-IL" sz="1200" b="1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8692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rtl="1"/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800" b="1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deploy</a:t>
                      </a:r>
                      <a:endParaRPr lang="he-IL" sz="800" b="1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hlinkClick r:id="rId1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Encryption</a:t>
                      </a:r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3AC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</a:tbl>
          </a:graphicData>
        </a:graphic>
      </p:graphicFrame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0C5758C0-E726-44C7-B9E0-92465C9388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2565096"/>
              </p:ext>
            </p:extLst>
          </p:nvPr>
        </p:nvGraphicFramePr>
        <p:xfrm>
          <a:off x="7839592" y="4400908"/>
          <a:ext cx="1955109" cy="566839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315403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>
                          <a:solidFill>
                            <a:srgbClr val="0563C1"/>
                          </a:solidFill>
                          <a:hlinkClick r:id="rId2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Homomorphic encryption</a:t>
                      </a:r>
                      <a:endParaRPr lang="en-US" sz="900" b="1" dirty="0">
                        <a:solidFill>
                          <a:srgbClr val="0563C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8692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rtl="1"/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800" b="1" dirty="0">
                          <a:solidFill>
                            <a:schemeClr val="tx1"/>
                          </a:solidFill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Transfor</a:t>
                      </a:r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hlinkClick r:id="rId1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Encryption</a:t>
                      </a:r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3AC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</a:tbl>
          </a:graphicData>
        </a:graphic>
      </p:graphicFrame>
      <p:pic>
        <p:nvPicPr>
          <p:cNvPr id="17" name="Picture 16">
            <a:extLst>
              <a:ext uri="{FF2B5EF4-FFF2-40B4-BE49-F238E27FC236}">
                <a16:creationId xmlns:a16="http://schemas.microsoft.com/office/drawing/2014/main" id="{44961FDB-B0F5-419B-9DE7-E7AC8A2C5689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clrChange>
              <a:clrFrom>
                <a:srgbClr val="EFF7FF"/>
              </a:clrFrom>
              <a:clrTo>
                <a:srgbClr val="EFF7FF">
                  <a:alpha val="0"/>
                </a:srgbClr>
              </a:clrTo>
            </a:clrChange>
          </a:blip>
          <a:srcRect l="28500" t="-2609" b="8831"/>
          <a:stretch/>
        </p:blipFill>
        <p:spPr>
          <a:xfrm>
            <a:off x="4536584" y="2692474"/>
            <a:ext cx="720000" cy="227940"/>
          </a:xfrm>
          <a:prstGeom prst="rect">
            <a:avLst/>
          </a:prstGeom>
        </p:spPr>
      </p:pic>
      <p:pic>
        <p:nvPicPr>
          <p:cNvPr id="18" name="Picture 2" descr="Meta Research">
            <a:extLst>
              <a:ext uri="{FF2B5EF4-FFF2-40B4-BE49-F238E27FC236}">
                <a16:creationId xmlns:a16="http://schemas.microsoft.com/office/drawing/2014/main" id="{DA984095-ABF5-4D5B-B4B2-D08F87FDB4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93" t="23040" r="9547" b="23326"/>
          <a:stretch/>
        </p:blipFill>
        <p:spPr bwMode="auto">
          <a:xfrm>
            <a:off x="4536584" y="1867905"/>
            <a:ext cx="720000" cy="209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3018DCE-D2E3-4999-AB10-A736A8D7E783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sharpenSoften amount="100000"/>
                    </a14:imgEffect>
                    <a14:imgEffect>
                      <a14:brightnessContrast contrast="34000"/>
                    </a14:imgEffect>
                  </a14:imgLayer>
                </a14:imgProps>
              </a:ext>
            </a:extLst>
          </a:blip>
          <a:srcRect l="8024" t="10061" r="11124" b="8818"/>
          <a:stretch/>
        </p:blipFill>
        <p:spPr>
          <a:xfrm>
            <a:off x="4716584" y="3472483"/>
            <a:ext cx="360000" cy="354504"/>
          </a:xfrm>
          <a:prstGeom prst="ellipse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06D7929-0175-4081-A525-D164F6FDF330}"/>
              </a:ext>
            </a:extLst>
          </p:cNvPr>
          <p:cNvPicPr>
            <a:picLocks noChangeAspect="1"/>
          </p:cNvPicPr>
          <p:nvPr/>
        </p:nvPicPr>
        <p:blipFill>
          <a:blip r:embed="rId2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26">
                    <a14:imgEffect>
                      <a14:sharpenSoften amount="69000"/>
                    </a14:imgEffect>
                    <a14:imgEffect>
                      <a14:brightnessContrast contrast="7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63537" y="4532412"/>
            <a:ext cx="720000" cy="163299"/>
          </a:xfrm>
          <a:prstGeom prst="rect">
            <a:avLst/>
          </a:prstGeom>
        </p:spPr>
      </p:pic>
      <p:pic>
        <p:nvPicPr>
          <p:cNvPr id="21" name="Picture 10" descr="File:Google DeepMind logo.png - Wikimedia Commons">
            <a:extLst>
              <a:ext uri="{FF2B5EF4-FFF2-40B4-BE49-F238E27FC236}">
                <a16:creationId xmlns:a16="http://schemas.microsoft.com/office/drawing/2014/main" id="{4922F691-E115-4302-9CE7-A30A5F45EC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7">
            <a:extLst>
              <a:ext uri="{BEBA8EAE-BF5A-486C-A8C5-ECC9F3942E4B}">
                <a14:imgProps xmlns:a14="http://schemas.microsoft.com/office/drawing/2010/main">
                  <a14:imgLayer r:embed="rId28">
                    <a14:imgEffect>
                      <a14:backgroundRemoval t="9795" b="89522" l="3691" r="96604">
                        <a14:foregroundMark x1="10089" y1="50797" x2="10876" y2="57403"/>
                        <a14:foregroundMark x1="5364" y1="66970" x2="3740" y2="58314"/>
                        <a14:foregroundMark x1="14173" y1="64009" x2="15404" y2="64009"/>
                        <a14:foregroundMark x1="22195" y1="66059" x2="24016" y2="66059"/>
                        <a14:foregroundMark x1="28543" y1="66059" x2="31841" y2="66059"/>
                        <a14:foregroundMark x1="33661" y1="58314" x2="34055" y2="61276"/>
                        <a14:foregroundMark x1="36762" y1="50797" x2="36762" y2="61276"/>
                        <a14:foregroundMark x1="51083" y1="36446" x2="51722" y2="45103"/>
                        <a14:foregroundMark x1="53740" y1="51708" x2="53740" y2="58314"/>
                        <a14:foregroundMark x1="59892" y1="50797" x2="59892" y2="56492"/>
                        <a14:foregroundMark x1="66683" y1="48064" x2="66486" y2="55581"/>
                        <a14:foregroundMark x1="73671" y1="35535" x2="74902" y2="38497"/>
                        <a14:foregroundMark x1="82874" y1="32802" x2="82874" y2="32802"/>
                        <a14:foregroundMark x1="82874" y1="44191" x2="82874" y2="52620"/>
                        <a14:foregroundMark x1="85974" y1="45103" x2="85974" y2="51708"/>
                        <a14:foregroundMark x1="96211" y1="43280" x2="96604" y2="48975"/>
                        <a14:foregroundMark x1="34301" y1="33713" x2="34301" y2="39408"/>
                        <a14:backgroundMark x1="38189" y1="49886" x2="38189" y2="498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70"/>
          <a:stretch/>
        </p:blipFill>
        <p:spPr bwMode="auto">
          <a:xfrm>
            <a:off x="9268203" y="1997421"/>
            <a:ext cx="720000" cy="159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076D80C-833F-45AE-82D0-80680B9115EC}"/>
              </a:ext>
            </a:extLst>
          </p:cNvPr>
          <p:cNvPicPr>
            <a:picLocks noChangeAspect="1"/>
          </p:cNvPicPr>
          <p:nvPr/>
        </p:nvPicPr>
        <p:blipFill>
          <a:blip r:embed="rId2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0">
                    <a14:imgEffect>
                      <a14:brightnessContrast contrast="57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63537" y="5201589"/>
            <a:ext cx="720000" cy="315971"/>
          </a:xfrm>
          <a:prstGeom prst="rect">
            <a:avLst/>
          </a:prstGeom>
        </p:spPr>
      </p:pic>
      <p:pic>
        <p:nvPicPr>
          <p:cNvPr id="23" name="Picture 10" descr="File:Google DeepMind logo.png - Wikimedia Commons">
            <a:extLst>
              <a:ext uri="{FF2B5EF4-FFF2-40B4-BE49-F238E27FC236}">
                <a16:creationId xmlns:a16="http://schemas.microsoft.com/office/drawing/2014/main" id="{21C5AE4C-1828-4800-ABE1-14F4AC02D9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7">
            <a:extLst>
              <a:ext uri="{BEBA8EAE-BF5A-486C-A8C5-ECC9F3942E4B}">
                <a14:imgProps xmlns:a14="http://schemas.microsoft.com/office/drawing/2010/main">
                  <a14:imgLayer r:embed="rId28">
                    <a14:imgEffect>
                      <a14:backgroundRemoval t="9795" b="89522" l="3691" r="96604">
                        <a14:foregroundMark x1="10089" y1="50797" x2="10876" y2="57403"/>
                        <a14:foregroundMark x1="5364" y1="66970" x2="3740" y2="58314"/>
                        <a14:foregroundMark x1="14173" y1="64009" x2="15404" y2="64009"/>
                        <a14:foregroundMark x1="22195" y1="66059" x2="24016" y2="66059"/>
                        <a14:foregroundMark x1="28543" y1="66059" x2="31841" y2="66059"/>
                        <a14:foregroundMark x1="33661" y1="58314" x2="34055" y2="61276"/>
                        <a14:foregroundMark x1="36762" y1="50797" x2="36762" y2="61276"/>
                        <a14:foregroundMark x1="51083" y1="36446" x2="51722" y2="45103"/>
                        <a14:foregroundMark x1="53740" y1="51708" x2="53740" y2="58314"/>
                        <a14:foregroundMark x1="59892" y1="50797" x2="59892" y2="56492"/>
                        <a14:foregroundMark x1="66683" y1="48064" x2="66486" y2="55581"/>
                        <a14:foregroundMark x1="73671" y1="35535" x2="74902" y2="38497"/>
                        <a14:foregroundMark x1="82874" y1="32802" x2="82874" y2="32802"/>
                        <a14:foregroundMark x1="82874" y1="44191" x2="82874" y2="52620"/>
                        <a14:foregroundMark x1="85974" y1="45103" x2="85974" y2="51708"/>
                        <a14:foregroundMark x1="96211" y1="43280" x2="96604" y2="48975"/>
                        <a14:foregroundMark x1="34301" y1="33713" x2="34301" y2="39408"/>
                        <a14:backgroundMark x1="38189" y1="49886" x2="38189" y2="498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70"/>
          <a:stretch/>
        </p:blipFill>
        <p:spPr bwMode="auto">
          <a:xfrm>
            <a:off x="9268203" y="2771298"/>
            <a:ext cx="720000" cy="159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451D0E7-10B2-4630-A800-749BE90466BF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9425917" y="3590000"/>
            <a:ext cx="404571" cy="144000"/>
          </a:xfrm>
          <a:prstGeom prst="rect">
            <a:avLst/>
          </a:prstGeom>
        </p:spPr>
      </p:pic>
      <p:pic>
        <p:nvPicPr>
          <p:cNvPr id="25" name="Picture 6" descr="IBM brand resources: accessing high-guality vector logo SVG, brand colors,  and more.">
            <a:extLst>
              <a:ext uri="{FF2B5EF4-FFF2-40B4-BE49-F238E27FC236}">
                <a16:creationId xmlns:a16="http://schemas.microsoft.com/office/drawing/2014/main" id="{4C3605B1-D39F-4D8C-9E9B-93B87DD18E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00" t="26754" r="9097" b="23173"/>
          <a:stretch/>
        </p:blipFill>
        <p:spPr bwMode="auto">
          <a:xfrm>
            <a:off x="9425917" y="4378797"/>
            <a:ext cx="325720" cy="1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BE8EBD3-8D6C-47F3-A342-E35A6DB4F773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9268813" y="5244418"/>
            <a:ext cx="719390" cy="243861"/>
          </a:xfrm>
          <a:prstGeom prst="rect">
            <a:avLst/>
          </a:prstGeom>
        </p:spPr>
      </p:pic>
      <p:sp>
        <p:nvSpPr>
          <p:cNvPr id="27" name="Arrow: Down 26">
            <a:extLst>
              <a:ext uri="{FF2B5EF4-FFF2-40B4-BE49-F238E27FC236}">
                <a16:creationId xmlns:a16="http://schemas.microsoft.com/office/drawing/2014/main" id="{7AED5EA3-90EC-487B-AA90-CD0FE52900BC}"/>
              </a:ext>
            </a:extLst>
          </p:cNvPr>
          <p:cNvSpPr/>
          <p:nvPr/>
        </p:nvSpPr>
        <p:spPr>
          <a:xfrm flipV="1">
            <a:off x="2406432" y="1972476"/>
            <a:ext cx="535459" cy="4692377"/>
          </a:xfrm>
          <a:prstGeom prst="downArrow">
            <a:avLst/>
          </a:prstGeom>
          <a:gradFill>
            <a:gsLst>
              <a:gs pos="0">
                <a:srgbClr val="DAEFC3"/>
              </a:gs>
              <a:gs pos="100000">
                <a:srgbClr val="92D05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8" name="Arrow: Down 27">
            <a:extLst>
              <a:ext uri="{FF2B5EF4-FFF2-40B4-BE49-F238E27FC236}">
                <a16:creationId xmlns:a16="http://schemas.microsoft.com/office/drawing/2014/main" id="{B27BD699-7EDC-4180-B05B-45B73AEFA420}"/>
              </a:ext>
            </a:extLst>
          </p:cNvPr>
          <p:cNvSpPr/>
          <p:nvPr/>
        </p:nvSpPr>
        <p:spPr>
          <a:xfrm flipV="1">
            <a:off x="6935418" y="1972140"/>
            <a:ext cx="535459" cy="4619159"/>
          </a:xfrm>
          <a:prstGeom prst="downArrow">
            <a:avLst/>
          </a:prstGeom>
          <a:gradFill>
            <a:gsLst>
              <a:gs pos="0">
                <a:schemeClr val="bg1"/>
              </a:gs>
              <a:gs pos="100000">
                <a:srgbClr val="DAEFC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1C1E6212-27F0-4D67-9E24-99DA384F212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012867" y="2306695"/>
          <a:ext cx="505254" cy="1325563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505254">
                  <a:extLst>
                    <a:ext uri="{9D8B030D-6E8A-4147-A177-3AD203B41FA5}">
                      <a16:colId xmlns:a16="http://schemas.microsoft.com/office/drawing/2014/main" val="2724530973"/>
                    </a:ext>
                  </a:extLst>
                </a:gridCol>
              </a:tblGrid>
              <a:tr h="1325563">
                <a:tc>
                  <a:txBody>
                    <a:bodyPr/>
                    <a:lstStyle/>
                    <a:p>
                      <a:pPr algn="r" rtl="1"/>
                      <a:r>
                        <a:rPr lang="en-US" sz="2000" dirty="0"/>
                        <a:t>Relevance</a:t>
                      </a:r>
                      <a:endParaRPr lang="he-IL" sz="2000" dirty="0"/>
                    </a:p>
                  </a:txBody>
                  <a:tcPr vert="vert270"/>
                </a:tc>
                <a:extLst>
                  <a:ext uri="{0D108BD9-81ED-4DB2-BD59-A6C34878D82A}">
                    <a16:rowId xmlns:a16="http://schemas.microsoft.com/office/drawing/2014/main" val="3106504377"/>
                  </a:ext>
                </a:extLst>
              </a:tr>
            </a:tbl>
          </a:graphicData>
        </a:graphic>
      </p:graphicFrame>
      <p:graphicFrame>
        <p:nvGraphicFramePr>
          <p:cNvPr id="30" name="Table 29">
            <a:extLst>
              <a:ext uri="{FF2B5EF4-FFF2-40B4-BE49-F238E27FC236}">
                <a16:creationId xmlns:a16="http://schemas.microsoft.com/office/drawing/2014/main" id="{2EFB0A6A-B237-4ED0-A36A-814796B66B2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257627" y="6098015"/>
          <a:ext cx="1955109" cy="566839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315403">
                <a:tc gridSpan="3">
                  <a:txBody>
                    <a:bodyPr/>
                    <a:lstStyle/>
                    <a:p>
                      <a:pPr algn="l" rtl="0"/>
                      <a:r>
                        <a:rPr lang="en-US" sz="900" b="1" kern="1200" dirty="0">
                          <a:solidFill>
                            <a:srgbClr val="0563C1"/>
                          </a:solidFill>
                          <a:latin typeface="+mn-lt"/>
                          <a:ea typeface="+mn-ea"/>
                          <a:cs typeface="+mn-cs"/>
                          <a:hlinkClick r:id="rId3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Time-Series Forecasting </a:t>
                      </a:r>
                      <a:endParaRPr lang="he-IL" sz="900" b="1" kern="1200" dirty="0">
                        <a:solidFill>
                          <a:srgbClr val="0563C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8692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algn="l" rtl="1"/>
                      <a:r>
                        <a:rPr lang="en-US" sz="800" b="1" dirty="0">
                          <a:solidFill>
                            <a:schemeClr val="tx1"/>
                          </a:solidFill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Optim</a:t>
                      </a:r>
                      <a:endParaRPr lang="he-IL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1FE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800" b="1" dirty="0">
                          <a:solidFill>
                            <a:schemeClr val="tx1"/>
                          </a:solidFill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OOD</a:t>
                      </a:r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D9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b="1" dirty="0">
                          <a:solidFill>
                            <a:schemeClr val="tx1"/>
                          </a:solidFill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Timeseries</a:t>
                      </a:r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</a:tbl>
          </a:graphicData>
        </a:graphic>
      </p:graphicFrame>
      <p:pic>
        <p:nvPicPr>
          <p:cNvPr id="32" name="Picture 31">
            <a:extLst>
              <a:ext uri="{FF2B5EF4-FFF2-40B4-BE49-F238E27FC236}">
                <a16:creationId xmlns:a16="http://schemas.microsoft.com/office/drawing/2014/main" id="{8AB8EBDE-8E48-4C2B-9746-CFD9B1A8A5B9}"/>
              </a:ext>
            </a:extLst>
          </p:cNvPr>
          <p:cNvPicPr>
            <a:picLocks noChangeAspect="1"/>
          </p:cNvPicPr>
          <p:nvPr/>
        </p:nvPicPr>
        <p:blipFill rotWithShape="1">
          <a:blip r:embed="rId35">
            <a:extLst>
              <a:ext uri="{BEBA8EAE-BF5A-486C-A8C5-ECC9F3942E4B}">
                <a14:imgProps xmlns:a14="http://schemas.microsoft.com/office/drawing/2010/main">
                  <a14:imgLayer r:embed="rId36">
                    <a14:imgEffect>
                      <a14:backgroundRemoval t="2182" b="8283" l="909" r="11788">
                        <a14:foregroundMark x1="2303" y1="4444" x2="2303" y2="4444"/>
                        <a14:foregroundMark x1="4091" y1="4606" x2="3303" y2="4606"/>
                        <a14:foregroundMark x1="6212" y1="4444" x2="6212" y2="4444"/>
                        <a14:foregroundMark x1="5394" y1="6869" x2="5394" y2="5939"/>
                        <a14:foregroundMark x1="6303" y1="7111" x2="6303" y2="6707"/>
                        <a14:foregroundMark x1="9394" y1="6182" x2="9394" y2="6182"/>
                        <a14:foregroundMark x1="8000" y1="7111" x2="8000" y2="7111"/>
                        <a14:foregroundMark x1="10394" y1="4727" x2="10394" y2="4727"/>
                        <a14:foregroundMark x1="8788" y1="3919" x2="8788" y2="3919"/>
                        <a14:foregroundMark x1="4515" y1="4202" x2="4515" y2="4202"/>
                        <a14:foregroundMark x1="909" y1="3919" x2="909" y2="3919"/>
                        <a14:foregroundMark x1="8000" y1="4323" x2="8000" y2="4323"/>
                        <a14:foregroundMark x1="5909" y1="4323" x2="5909" y2="4323"/>
                        <a14:foregroundMark x1="6212" y1="4323" x2="6212" y2="4323"/>
                        <a14:backgroundMark x1="8394" y1="7636" x2="8394" y2="7636"/>
                        <a14:backgroundMark x1="8606" y1="7798" x2="7697" y2="7394"/>
                        <a14:backgroundMark x1="5394" y1="4848" x2="5091" y2="4848"/>
                        <a14:backgroundMark x1="11000" y1="7798" x2="11000" y2="8323"/>
                        <a14:backgroundMark x1="11606" y1="7394" x2="11606" y2="6061"/>
                        <a14:backgroundMark x1="10909" y1="7515" x2="11091" y2="5939"/>
                        <a14:backgroundMark x1="11606" y1="5535" x2="11515" y2="432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511" r="87133" b="91556"/>
          <a:stretch/>
        </p:blipFill>
        <p:spPr>
          <a:xfrm>
            <a:off x="4593772" y="6093041"/>
            <a:ext cx="720000" cy="290987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FA9342E0-CBEA-4F89-91EB-4BD0FF94515D}"/>
              </a:ext>
            </a:extLst>
          </p:cNvPr>
          <p:cNvSpPr txBox="1"/>
          <p:nvPr/>
        </p:nvSpPr>
        <p:spPr>
          <a:xfrm>
            <a:off x="5366624" y="2181690"/>
            <a:ext cx="1579694" cy="25391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050" dirty="0"/>
              <a:t>Automatic data balance.</a:t>
            </a:r>
            <a:endParaRPr lang="he-IL" sz="105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09AF54F-16FA-4060-9D3C-4A09AD05880C}"/>
              </a:ext>
            </a:extLst>
          </p:cNvPr>
          <p:cNvSpPr/>
          <p:nvPr/>
        </p:nvSpPr>
        <p:spPr>
          <a:xfrm>
            <a:off x="5366624" y="6381434"/>
            <a:ext cx="1226925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Find learnable part of data.</a:t>
            </a:r>
            <a:endParaRPr lang="he-IL" sz="1050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D1E594C-C793-4277-ADB4-1639A14F813D}"/>
              </a:ext>
            </a:extLst>
          </p:cNvPr>
          <p:cNvSpPr/>
          <p:nvPr/>
        </p:nvSpPr>
        <p:spPr>
          <a:xfrm>
            <a:off x="5366624" y="5567285"/>
            <a:ext cx="1226925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TTA without BP.</a:t>
            </a:r>
            <a:endParaRPr lang="he-IL" sz="1050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B82EA18-B0AB-48AD-AA73-BC639AC28A3D}"/>
              </a:ext>
            </a:extLst>
          </p:cNvPr>
          <p:cNvSpPr/>
          <p:nvPr/>
        </p:nvSpPr>
        <p:spPr>
          <a:xfrm>
            <a:off x="5366624" y="4753137"/>
            <a:ext cx="1478783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Manifold not 2D plane.</a:t>
            </a:r>
            <a:endParaRPr lang="he-IL" sz="1050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A519130-5BA6-45B2-A6EC-811D65713F33}"/>
              </a:ext>
            </a:extLst>
          </p:cNvPr>
          <p:cNvSpPr/>
          <p:nvPr/>
        </p:nvSpPr>
        <p:spPr>
          <a:xfrm>
            <a:off x="5366624" y="3777407"/>
            <a:ext cx="1478783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Lowest Common Ancestor. </a:t>
            </a:r>
            <a:endParaRPr lang="he-IL" sz="105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5D427C2-DB32-497C-AC6A-B68F2F5AF17E}"/>
              </a:ext>
            </a:extLst>
          </p:cNvPr>
          <p:cNvSpPr txBox="1"/>
          <p:nvPr/>
        </p:nvSpPr>
        <p:spPr>
          <a:xfrm>
            <a:off x="5366624" y="2881538"/>
            <a:ext cx="1478783" cy="43088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050" dirty="0"/>
              <a:t>Sharpness-Aware Minimization. </a:t>
            </a:r>
            <a:endParaRPr lang="he-IL" sz="105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DEF6606-9C57-4C47-9569-8B723F18EC91}"/>
              </a:ext>
            </a:extLst>
          </p:cNvPr>
          <p:cNvSpPr txBox="1"/>
          <p:nvPr/>
        </p:nvSpPr>
        <p:spPr>
          <a:xfrm>
            <a:off x="10099539" y="2204766"/>
            <a:ext cx="1478783" cy="41549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050" dirty="0"/>
              <a:t>Executable using code  and LLM. </a:t>
            </a:r>
            <a:endParaRPr lang="he-IL" sz="105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E3E9332-9327-48F9-91ED-97EA3B187E05}"/>
              </a:ext>
            </a:extLst>
          </p:cNvPr>
          <p:cNvSpPr txBox="1"/>
          <p:nvPr/>
        </p:nvSpPr>
        <p:spPr>
          <a:xfrm>
            <a:off x="10099539" y="3072003"/>
            <a:ext cx="1478783" cy="25391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050" dirty="0"/>
              <a:t>Vision Lang search.</a:t>
            </a:r>
            <a:endParaRPr lang="he-IL" sz="105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3F850B6-A1A6-4E71-BEB1-BCCE8AFF39D0}"/>
              </a:ext>
            </a:extLst>
          </p:cNvPr>
          <p:cNvSpPr txBox="1"/>
          <p:nvPr/>
        </p:nvSpPr>
        <p:spPr>
          <a:xfrm>
            <a:off x="10099539" y="3846396"/>
            <a:ext cx="1478783" cy="41549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050" dirty="0"/>
              <a:t>Extract NN weights from black box.</a:t>
            </a:r>
            <a:endParaRPr lang="he-IL" sz="105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60A48B5-1EB3-4296-B731-8E16C4E14D9D}"/>
              </a:ext>
            </a:extLst>
          </p:cNvPr>
          <p:cNvSpPr txBox="1"/>
          <p:nvPr/>
        </p:nvSpPr>
        <p:spPr>
          <a:xfrm>
            <a:off x="10099539" y="4681331"/>
            <a:ext cx="1478783" cy="41549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050" dirty="0"/>
              <a:t>Evaluate on encrypted model and data</a:t>
            </a:r>
            <a:endParaRPr lang="he-IL" sz="105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E518E51-13B7-4A72-A5D3-228E35B2D198}"/>
              </a:ext>
            </a:extLst>
          </p:cNvPr>
          <p:cNvSpPr txBox="1"/>
          <p:nvPr/>
        </p:nvSpPr>
        <p:spPr>
          <a:xfrm>
            <a:off x="10099539" y="5449378"/>
            <a:ext cx="2025785" cy="25391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050" dirty="0"/>
              <a:t>Math operator in latent space.</a:t>
            </a:r>
            <a:endParaRPr lang="he-IL" sz="1050" dirty="0"/>
          </a:p>
        </p:txBody>
      </p:sp>
      <p:graphicFrame>
        <p:nvGraphicFramePr>
          <p:cNvPr id="44" name="Table 43">
            <a:extLst>
              <a:ext uri="{FF2B5EF4-FFF2-40B4-BE49-F238E27FC236}">
                <a16:creationId xmlns:a16="http://schemas.microsoft.com/office/drawing/2014/main" id="{9B17B74F-49BB-4EEB-B1EF-AC559EE608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4793599"/>
              </p:ext>
            </p:extLst>
          </p:nvPr>
        </p:nvGraphicFramePr>
        <p:xfrm>
          <a:off x="105979" y="1559307"/>
          <a:ext cx="2055989" cy="522102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739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63391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65205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26063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deploy</a:t>
                      </a:r>
                      <a:endParaRPr lang="he-IL" sz="900" b="1" dirty="0"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he-IL" sz="9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/>
                      <a:endParaRPr lang="he-IL" sz="9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  <a:tr h="4960389">
                <a:tc gridSpan="3">
                  <a:txBody>
                    <a:bodyPr/>
                    <a:lstStyle/>
                    <a:p>
                      <a:pPr algn="l" rtl="0"/>
                      <a:r>
                        <a:rPr lang="en-US" sz="900" dirty="0"/>
                        <a:t>Deployment of ML models.</a:t>
                      </a:r>
                    </a:p>
                    <a:p>
                      <a:pPr algn="l" rtl="0"/>
                      <a:endParaRPr lang="en-US" sz="1400" b="1" u="sng" dirty="0">
                        <a:solidFill>
                          <a:srgbClr val="00AABC"/>
                        </a:solidFill>
                      </a:endParaRPr>
                    </a:p>
                    <a:p>
                      <a:pPr marL="0" algn="l" defTabSz="914400" rtl="0" eaLnBrk="1" latinLnBrk="0" hangingPunct="1"/>
                      <a:r>
                        <a:rPr lang="en-US" sz="1400" b="1" u="sng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Test-Time Adaption</a:t>
                      </a:r>
                      <a:endParaRPr lang="he-IL" sz="1400" b="1" u="sng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l" rtl="0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Optimization the model after deployment with no back propagation (BP).</a:t>
                      </a:r>
                    </a:p>
                    <a:p>
                      <a:pPr algn="l" rtl="0"/>
                      <a:endParaRPr lang="en-US" sz="1400" b="1" u="sng" dirty="0">
                        <a:solidFill>
                          <a:schemeClr val="tx1"/>
                        </a:solidFill>
                      </a:endParaRPr>
                    </a:p>
                    <a:p>
                      <a:pPr algn="l" rtl="0"/>
                      <a:r>
                        <a:rPr lang="en-US" sz="1400" b="1" u="sng" dirty="0">
                          <a:solidFill>
                            <a:schemeClr val="tx1"/>
                          </a:solidFill>
                        </a:rPr>
                        <a:t>Expand an cluster</a:t>
                      </a:r>
                      <a:endParaRPr lang="en-US" sz="900" b="1" u="none" dirty="0">
                        <a:solidFill>
                          <a:schemeClr val="tx1"/>
                        </a:solidFill>
                      </a:endParaRPr>
                    </a:p>
                    <a:p>
                      <a:pPr algn="l" rtl="0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Extracting models’ weights from the input output.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900" b="0" u="none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900" b="0" u="none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he-IL" sz="9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 sz="9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0840240"/>
                  </a:ext>
                </a:extLst>
              </a:tr>
            </a:tbl>
          </a:graphicData>
        </a:graphic>
      </p:graphicFrame>
      <p:sp>
        <p:nvSpPr>
          <p:cNvPr id="45" name="Arrow: Down 44">
            <a:hlinkClick r:id="rId37" action="ppaction://hlinksldjump"/>
            <a:extLst>
              <a:ext uri="{FF2B5EF4-FFF2-40B4-BE49-F238E27FC236}">
                <a16:creationId xmlns:a16="http://schemas.microsoft.com/office/drawing/2014/main" id="{72DB9FEF-C85F-4ED6-8B0F-B1C12E469B49}"/>
              </a:ext>
            </a:extLst>
          </p:cNvPr>
          <p:cNvSpPr/>
          <p:nvPr/>
        </p:nvSpPr>
        <p:spPr>
          <a:xfrm flipV="1">
            <a:off x="11709949" y="6354989"/>
            <a:ext cx="381000" cy="328947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2C4CAA25-E441-4EAD-8AFC-4499849D3695}"/>
              </a:ext>
            </a:extLst>
          </p:cNvPr>
          <p:cNvSpPr/>
          <p:nvPr/>
        </p:nvSpPr>
        <p:spPr>
          <a:xfrm>
            <a:off x="10950698" y="6410997"/>
            <a:ext cx="7729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Back: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702763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A9F62A6-EB19-4F98-9BF7-089CA8DBF4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latin typeface="Lucida Sans Unicode" panose="020B0602030504020204" pitchFamily="34" charset="0"/>
                <a:ea typeface="+mn-ea"/>
                <a:cs typeface="Lucida Sans Unicode" panose="020B0602030504020204" pitchFamily="34" charset="0"/>
              </a:rPr>
              <a:t>Relevant </a:t>
            </a:r>
            <a:r>
              <a:rPr lang="en-US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Papers:</a:t>
            </a:r>
            <a:endParaRPr lang="he-IL" dirty="0">
              <a:latin typeface="Lucida Sans Unicode" panose="020B0602030504020204" pitchFamily="34" charset="0"/>
              <a:ea typeface="+mn-ea"/>
              <a:cs typeface="Lucida Sans Unicode" panose="020B0602030504020204" pitchFamily="34" charset="0"/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837669A-71D0-4E70-BCCC-C60A9C973D1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257627" y="1810006"/>
          <a:ext cx="1955109" cy="586716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315403">
                <a:tc gridSpan="3">
                  <a:txBody>
                    <a:bodyPr/>
                    <a:lstStyle/>
                    <a:p>
                      <a:pPr algn="l" rtl="1"/>
                      <a:r>
                        <a:rPr lang="en-US" sz="1600" b="1" kern="1200" dirty="0">
                          <a:solidFill>
                            <a:srgbClr val="0563C1"/>
                          </a:solidFill>
                          <a:latin typeface="+mn-lt"/>
                          <a:ea typeface="+mn-ea"/>
                          <a:cs typeface="+mn-cs"/>
                          <a:hlinkClick r:id="rId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XRM</a:t>
                      </a:r>
                      <a:endParaRPr lang="he-IL" sz="1600" b="1" kern="1200" dirty="0">
                        <a:solidFill>
                          <a:srgbClr val="0563C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8692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rtl="1"/>
                      <a:endParaRPr lang="he-IL" sz="9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Optim</a:t>
                      </a:r>
                      <a:endParaRPr lang="he-IL" sz="9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1FE"/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900" b="1" dirty="0">
                          <a:solidFill>
                            <a:schemeClr val="tx1"/>
                          </a:solidFill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OOD</a:t>
                      </a:r>
                      <a:endParaRPr lang="he-IL" sz="9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D9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DA80BADA-568D-485B-B837-03AFEAF9AF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9354990"/>
              </p:ext>
            </p:extLst>
          </p:nvPr>
        </p:nvGraphicFramePr>
        <p:xfrm>
          <a:off x="3257627" y="5292917"/>
          <a:ext cx="1955109" cy="818275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315403">
                <a:tc gridSpan="3">
                  <a:txBody>
                    <a:bodyPr/>
                    <a:lstStyle/>
                    <a:p>
                      <a:pPr algn="l" rtl="0"/>
                      <a:r>
                        <a:rPr lang="en-US" sz="1200" b="1" dirty="0">
                          <a:solidFill>
                            <a:srgbClr val="0563C1"/>
                          </a:solidFill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Test-Time Adaption</a:t>
                      </a:r>
                      <a:endParaRPr lang="he-IL" sz="1200" b="1" dirty="0">
                        <a:solidFill>
                          <a:srgbClr val="0563C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8692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algn="l" rtl="1"/>
                      <a:r>
                        <a:rPr lang="en-US" sz="800" b="1" dirty="0">
                          <a:solidFill>
                            <a:schemeClr val="tx1"/>
                          </a:solidFill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Optim</a:t>
                      </a:r>
                      <a:endParaRPr lang="he-IL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1F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Transfor</a:t>
                      </a:r>
                      <a:endParaRPr lang="he-IL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deploy</a:t>
                      </a:r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algn="l" rtl="1"/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/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OOD</a:t>
                      </a:r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D9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8014590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5C761156-5674-4DCA-8354-2A17D5FDA1F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257627" y="2644363"/>
          <a:ext cx="1955109" cy="566839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315403">
                <a:tc gridSpan="3">
                  <a:txBody>
                    <a:bodyPr/>
                    <a:lstStyle/>
                    <a:p>
                      <a:pPr algn="l" rtl="1"/>
                      <a:r>
                        <a:rPr lang="en-US" sz="1400" b="1" dirty="0">
                          <a:solidFill>
                            <a:srgbClr val="0563C1"/>
                          </a:solidFill>
                          <a:hlinkClick r:id="rId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SamFormer</a:t>
                      </a:r>
                      <a:endParaRPr lang="he-IL" sz="1400" b="1" dirty="0">
                        <a:solidFill>
                          <a:srgbClr val="0563C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8692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marL="0" marR="0" lvl="0" indent="0" algn="l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Optim</a:t>
                      </a:r>
                      <a:endParaRPr lang="he-IL" sz="9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1FE"/>
                    </a:solidFill>
                  </a:tcPr>
                </a:tc>
                <a:tc>
                  <a:txBody>
                    <a:bodyPr/>
                    <a:lstStyle/>
                    <a:p>
                      <a:pPr algn="l" rtl="1"/>
                      <a:r>
                        <a:rPr lang="en-US" sz="900" b="1" dirty="0">
                          <a:solidFill>
                            <a:schemeClr val="tx1"/>
                          </a:solidFill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Transfor</a:t>
                      </a:r>
                      <a:endParaRPr lang="he-IL" sz="9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Timeseries</a:t>
                      </a:r>
                      <a:endParaRPr lang="he-IL"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A19BB5B3-AD01-454F-AB78-D4B09610D8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3290425"/>
              </p:ext>
            </p:extLst>
          </p:nvPr>
        </p:nvGraphicFramePr>
        <p:xfrm>
          <a:off x="3257627" y="3533629"/>
          <a:ext cx="1955109" cy="586716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315403">
                <a:tc gridSpan="3">
                  <a:txBody>
                    <a:bodyPr/>
                    <a:lstStyle/>
                    <a:p>
                      <a:pPr algn="l" rtl="0"/>
                      <a:r>
                        <a:rPr lang="en-US" sz="1600" b="1" dirty="0">
                          <a:solidFill>
                            <a:srgbClr val="0563C1"/>
                          </a:solidFill>
                          <a:hlinkClick r:id="rId1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LCA Distance</a:t>
                      </a:r>
                      <a:endParaRPr lang="he-IL" sz="1600" b="1" dirty="0">
                        <a:solidFill>
                          <a:srgbClr val="0563C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8692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marL="0" marR="0" lvl="0" indent="0" algn="l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  <a:hlinkClick r:id="rId1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Classif</a:t>
                      </a:r>
                      <a:endParaRPr lang="he-IL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819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800" b="1" dirty="0">
                          <a:solidFill>
                            <a:schemeClr val="tx1"/>
                          </a:solidFill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Optim</a:t>
                      </a:r>
                      <a:endParaRPr lang="he-IL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1F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OOD</a:t>
                      </a:r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D9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9F28FEB0-5126-40B0-A681-3FF1B239F71D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257627" y="4442772"/>
          <a:ext cx="1955109" cy="566839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315403">
                <a:tc gridSpan="3">
                  <a:txBody>
                    <a:bodyPr/>
                    <a:lstStyle/>
                    <a:p>
                      <a:pPr algn="l" rtl="0"/>
                      <a:r>
                        <a:rPr lang="en-US" sz="1400" b="1" dirty="0">
                          <a:solidFill>
                            <a:srgbClr val="0563C1"/>
                          </a:solidFill>
                          <a:hlinkClick r:id="rId1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Neuro Visualizer</a:t>
                      </a:r>
                      <a:endParaRPr lang="he-IL" sz="1400" b="1" dirty="0">
                        <a:solidFill>
                          <a:srgbClr val="0563C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8692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rtl="1"/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/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 b="1" dirty="0">
                          <a:solidFill>
                            <a:schemeClr val="tx1"/>
                          </a:solidFill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Analysis</a:t>
                      </a:r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B9596509-61C8-41CD-8351-600DC5A795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0595273"/>
              </p:ext>
            </p:extLst>
          </p:nvPr>
        </p:nvGraphicFramePr>
        <p:xfrm>
          <a:off x="7839592" y="1911408"/>
          <a:ext cx="1955109" cy="586716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315403">
                <a:tc gridSpan="3">
                  <a:txBody>
                    <a:bodyPr/>
                    <a:lstStyle/>
                    <a:p>
                      <a:pPr algn="l" rtl="0"/>
                      <a:r>
                        <a:rPr lang="en-US" sz="1600" b="1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hlinkClick r:id="rId1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Chain of Code</a:t>
                      </a:r>
                      <a:endParaRPr lang="he-IL" sz="1600" b="1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8692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rtl="1"/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800" b="1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  <a:hlinkClick r:id="rId1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Vison Lang</a:t>
                      </a:r>
                      <a:endParaRPr lang="he-IL" sz="800" b="1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Analysis</a:t>
                      </a:r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CB0BD3F1-FF7E-405E-AB37-99484A647A8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839592" y="5217490"/>
          <a:ext cx="1955109" cy="566839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315403">
                <a:tc gridSpan="3">
                  <a:txBody>
                    <a:bodyPr/>
                    <a:lstStyle/>
                    <a:p>
                      <a:pPr algn="l" rtl="0"/>
                      <a:r>
                        <a:rPr lang="en-US" sz="1200" b="1" dirty="0">
                          <a:solidFill>
                            <a:srgbClr val="0563C1"/>
                          </a:solidFill>
                          <a:hlinkClick r:id="rId1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Algebraic Structure</a:t>
                      </a:r>
                      <a:endParaRPr lang="he-IL" sz="1200" b="1" dirty="0">
                        <a:solidFill>
                          <a:srgbClr val="0563C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8692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rtl="1"/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Analysis</a:t>
                      </a:r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287BF88B-B0D4-48B3-9A9D-187418AF18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5776133"/>
              </p:ext>
            </p:extLst>
          </p:nvPr>
        </p:nvGraphicFramePr>
        <p:xfrm>
          <a:off x="7839592" y="2747867"/>
          <a:ext cx="1955109" cy="586716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315403">
                <a:tc gridSpan="3">
                  <a:txBody>
                    <a:bodyPr/>
                    <a:lstStyle/>
                    <a:p>
                      <a:pPr algn="l" rtl="0"/>
                      <a:r>
                        <a:rPr lang="en-US" sz="1600" b="1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hlinkClick r:id="rId1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MagicLens</a:t>
                      </a:r>
                      <a:endParaRPr lang="he-IL" sz="1600" b="1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8692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rtl="1"/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800" b="1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  <a:hlinkClick r:id="rId1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Vison Lang</a:t>
                      </a:r>
                      <a:endParaRPr lang="he-IL" sz="800" b="1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Analysis</a:t>
                      </a:r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</a:tbl>
          </a:graphicData>
        </a:graphic>
      </p:graphicFrame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49853BF4-67D2-46CA-AB1A-F7309A6780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4834633"/>
              </p:ext>
            </p:extLst>
          </p:nvPr>
        </p:nvGraphicFramePr>
        <p:xfrm>
          <a:off x="7839592" y="3584326"/>
          <a:ext cx="1955109" cy="566839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315403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>
                          <a:hlinkClick r:id="rId18" action="ppaction://hlinksldjump"/>
                        </a:rPr>
                        <a:t>Expand and cluster</a:t>
                      </a:r>
                      <a:endParaRPr lang="he-IL" sz="12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8692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rtl="1"/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deploy</a:t>
                      </a:r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hlinkClick r:id="rId1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Encryption</a:t>
                      </a:r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3AC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</a:tbl>
          </a:graphicData>
        </a:graphic>
      </p:graphicFrame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0C5758C0-E726-44C7-B9E0-92465C9388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2944084"/>
              </p:ext>
            </p:extLst>
          </p:nvPr>
        </p:nvGraphicFramePr>
        <p:xfrm>
          <a:off x="7839592" y="4400908"/>
          <a:ext cx="1955109" cy="566839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315403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>
                          <a:solidFill>
                            <a:srgbClr val="0563C1"/>
                          </a:solidFill>
                          <a:hlinkClick r:id="rId2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Homomorphic encryption</a:t>
                      </a:r>
                      <a:endParaRPr lang="en-US" sz="900" b="1" dirty="0">
                        <a:solidFill>
                          <a:srgbClr val="0563C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8692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rtl="1"/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800" b="1" dirty="0">
                          <a:solidFill>
                            <a:schemeClr val="tx1"/>
                          </a:solidFill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Transfor</a:t>
                      </a:r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hlinkClick r:id="rId1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Encryption</a:t>
                      </a:r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3AC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</a:tbl>
          </a:graphicData>
        </a:graphic>
      </p:graphicFrame>
      <p:pic>
        <p:nvPicPr>
          <p:cNvPr id="17" name="Picture 16">
            <a:extLst>
              <a:ext uri="{FF2B5EF4-FFF2-40B4-BE49-F238E27FC236}">
                <a16:creationId xmlns:a16="http://schemas.microsoft.com/office/drawing/2014/main" id="{44961FDB-B0F5-419B-9DE7-E7AC8A2C5689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clrChange>
              <a:clrFrom>
                <a:srgbClr val="EFF7FF"/>
              </a:clrFrom>
              <a:clrTo>
                <a:srgbClr val="EFF7FF">
                  <a:alpha val="0"/>
                </a:srgbClr>
              </a:clrTo>
            </a:clrChange>
          </a:blip>
          <a:srcRect l="28500" t="-2609" b="8831"/>
          <a:stretch/>
        </p:blipFill>
        <p:spPr>
          <a:xfrm>
            <a:off x="4536584" y="2692474"/>
            <a:ext cx="720000" cy="227940"/>
          </a:xfrm>
          <a:prstGeom prst="rect">
            <a:avLst/>
          </a:prstGeom>
        </p:spPr>
      </p:pic>
      <p:pic>
        <p:nvPicPr>
          <p:cNvPr id="18" name="Picture 2" descr="Meta Research">
            <a:extLst>
              <a:ext uri="{FF2B5EF4-FFF2-40B4-BE49-F238E27FC236}">
                <a16:creationId xmlns:a16="http://schemas.microsoft.com/office/drawing/2014/main" id="{DA984095-ABF5-4D5B-B4B2-D08F87FDB4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93" t="23040" r="9547" b="23326"/>
          <a:stretch/>
        </p:blipFill>
        <p:spPr bwMode="auto">
          <a:xfrm>
            <a:off x="4536584" y="1867905"/>
            <a:ext cx="720000" cy="209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3018DCE-D2E3-4999-AB10-A736A8D7E783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sharpenSoften amount="100000"/>
                    </a14:imgEffect>
                    <a14:imgEffect>
                      <a14:brightnessContrast contrast="34000"/>
                    </a14:imgEffect>
                  </a14:imgLayer>
                </a14:imgProps>
              </a:ext>
            </a:extLst>
          </a:blip>
          <a:srcRect l="8024" t="10061" r="11124" b="8818"/>
          <a:stretch/>
        </p:blipFill>
        <p:spPr>
          <a:xfrm>
            <a:off x="4716584" y="3472483"/>
            <a:ext cx="360000" cy="354504"/>
          </a:xfrm>
          <a:prstGeom prst="ellipse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06D7929-0175-4081-A525-D164F6FDF330}"/>
              </a:ext>
            </a:extLst>
          </p:cNvPr>
          <p:cNvPicPr>
            <a:picLocks noChangeAspect="1"/>
          </p:cNvPicPr>
          <p:nvPr/>
        </p:nvPicPr>
        <p:blipFill>
          <a:blip r:embed="rId2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26">
                    <a14:imgEffect>
                      <a14:sharpenSoften amount="69000"/>
                    </a14:imgEffect>
                    <a14:imgEffect>
                      <a14:brightnessContrast contrast="7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63537" y="4532412"/>
            <a:ext cx="720000" cy="163299"/>
          </a:xfrm>
          <a:prstGeom prst="rect">
            <a:avLst/>
          </a:prstGeom>
        </p:spPr>
      </p:pic>
      <p:pic>
        <p:nvPicPr>
          <p:cNvPr id="21" name="Picture 10" descr="File:Google DeepMind logo.png - Wikimedia Commons">
            <a:extLst>
              <a:ext uri="{FF2B5EF4-FFF2-40B4-BE49-F238E27FC236}">
                <a16:creationId xmlns:a16="http://schemas.microsoft.com/office/drawing/2014/main" id="{4922F691-E115-4302-9CE7-A30A5F45EC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7">
            <a:extLst>
              <a:ext uri="{BEBA8EAE-BF5A-486C-A8C5-ECC9F3942E4B}">
                <a14:imgProps xmlns:a14="http://schemas.microsoft.com/office/drawing/2010/main">
                  <a14:imgLayer r:embed="rId28">
                    <a14:imgEffect>
                      <a14:backgroundRemoval t="9795" b="89522" l="3691" r="96604">
                        <a14:foregroundMark x1="10089" y1="50797" x2="10876" y2="57403"/>
                        <a14:foregroundMark x1="5364" y1="66970" x2="3740" y2="58314"/>
                        <a14:foregroundMark x1="14173" y1="64009" x2="15404" y2="64009"/>
                        <a14:foregroundMark x1="22195" y1="66059" x2="24016" y2="66059"/>
                        <a14:foregroundMark x1="28543" y1="66059" x2="31841" y2="66059"/>
                        <a14:foregroundMark x1="33661" y1="58314" x2="34055" y2="61276"/>
                        <a14:foregroundMark x1="36762" y1="50797" x2="36762" y2="61276"/>
                        <a14:foregroundMark x1="51083" y1="36446" x2="51722" y2="45103"/>
                        <a14:foregroundMark x1="53740" y1="51708" x2="53740" y2="58314"/>
                        <a14:foregroundMark x1="59892" y1="50797" x2="59892" y2="56492"/>
                        <a14:foregroundMark x1="66683" y1="48064" x2="66486" y2="55581"/>
                        <a14:foregroundMark x1="73671" y1="35535" x2="74902" y2="38497"/>
                        <a14:foregroundMark x1="82874" y1="32802" x2="82874" y2="32802"/>
                        <a14:foregroundMark x1="82874" y1="44191" x2="82874" y2="52620"/>
                        <a14:foregroundMark x1="85974" y1="45103" x2="85974" y2="51708"/>
                        <a14:foregroundMark x1="96211" y1="43280" x2="96604" y2="48975"/>
                        <a14:foregroundMark x1="34301" y1="33713" x2="34301" y2="39408"/>
                        <a14:backgroundMark x1="38189" y1="49886" x2="38189" y2="498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70"/>
          <a:stretch/>
        </p:blipFill>
        <p:spPr bwMode="auto">
          <a:xfrm>
            <a:off x="9268203" y="1997421"/>
            <a:ext cx="720000" cy="159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076D80C-833F-45AE-82D0-80680B9115EC}"/>
              </a:ext>
            </a:extLst>
          </p:cNvPr>
          <p:cNvPicPr>
            <a:picLocks noChangeAspect="1"/>
          </p:cNvPicPr>
          <p:nvPr/>
        </p:nvPicPr>
        <p:blipFill>
          <a:blip r:embed="rId2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0">
                    <a14:imgEffect>
                      <a14:brightnessContrast contrast="57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63537" y="5201589"/>
            <a:ext cx="720000" cy="315971"/>
          </a:xfrm>
          <a:prstGeom prst="rect">
            <a:avLst/>
          </a:prstGeom>
        </p:spPr>
      </p:pic>
      <p:pic>
        <p:nvPicPr>
          <p:cNvPr id="23" name="Picture 10" descr="File:Google DeepMind logo.png - Wikimedia Commons">
            <a:extLst>
              <a:ext uri="{FF2B5EF4-FFF2-40B4-BE49-F238E27FC236}">
                <a16:creationId xmlns:a16="http://schemas.microsoft.com/office/drawing/2014/main" id="{21C5AE4C-1828-4800-ABE1-14F4AC02D9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7">
            <a:extLst>
              <a:ext uri="{BEBA8EAE-BF5A-486C-A8C5-ECC9F3942E4B}">
                <a14:imgProps xmlns:a14="http://schemas.microsoft.com/office/drawing/2010/main">
                  <a14:imgLayer r:embed="rId28">
                    <a14:imgEffect>
                      <a14:backgroundRemoval t="9795" b="89522" l="3691" r="96604">
                        <a14:foregroundMark x1="10089" y1="50797" x2="10876" y2="57403"/>
                        <a14:foregroundMark x1="5364" y1="66970" x2="3740" y2="58314"/>
                        <a14:foregroundMark x1="14173" y1="64009" x2="15404" y2="64009"/>
                        <a14:foregroundMark x1="22195" y1="66059" x2="24016" y2="66059"/>
                        <a14:foregroundMark x1="28543" y1="66059" x2="31841" y2="66059"/>
                        <a14:foregroundMark x1="33661" y1="58314" x2="34055" y2="61276"/>
                        <a14:foregroundMark x1="36762" y1="50797" x2="36762" y2="61276"/>
                        <a14:foregroundMark x1="51083" y1="36446" x2="51722" y2="45103"/>
                        <a14:foregroundMark x1="53740" y1="51708" x2="53740" y2="58314"/>
                        <a14:foregroundMark x1="59892" y1="50797" x2="59892" y2="56492"/>
                        <a14:foregroundMark x1="66683" y1="48064" x2="66486" y2="55581"/>
                        <a14:foregroundMark x1="73671" y1="35535" x2="74902" y2="38497"/>
                        <a14:foregroundMark x1="82874" y1="32802" x2="82874" y2="32802"/>
                        <a14:foregroundMark x1="82874" y1="44191" x2="82874" y2="52620"/>
                        <a14:foregroundMark x1="85974" y1="45103" x2="85974" y2="51708"/>
                        <a14:foregroundMark x1="96211" y1="43280" x2="96604" y2="48975"/>
                        <a14:foregroundMark x1="34301" y1="33713" x2="34301" y2="39408"/>
                        <a14:backgroundMark x1="38189" y1="49886" x2="38189" y2="498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70"/>
          <a:stretch/>
        </p:blipFill>
        <p:spPr bwMode="auto">
          <a:xfrm>
            <a:off x="9268203" y="2771298"/>
            <a:ext cx="720000" cy="159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451D0E7-10B2-4630-A800-749BE90466BF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9425917" y="3590000"/>
            <a:ext cx="404571" cy="144000"/>
          </a:xfrm>
          <a:prstGeom prst="rect">
            <a:avLst/>
          </a:prstGeom>
        </p:spPr>
      </p:pic>
      <p:pic>
        <p:nvPicPr>
          <p:cNvPr id="25" name="Picture 6" descr="IBM brand resources: accessing high-guality vector logo SVG, brand colors,  and more.">
            <a:extLst>
              <a:ext uri="{FF2B5EF4-FFF2-40B4-BE49-F238E27FC236}">
                <a16:creationId xmlns:a16="http://schemas.microsoft.com/office/drawing/2014/main" id="{4C3605B1-D39F-4D8C-9E9B-93B87DD18E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00" t="26754" r="9097" b="23173"/>
          <a:stretch/>
        </p:blipFill>
        <p:spPr bwMode="auto">
          <a:xfrm>
            <a:off x="9425917" y="4378797"/>
            <a:ext cx="325720" cy="1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BE8EBD3-8D6C-47F3-A342-E35A6DB4F773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9268813" y="5244418"/>
            <a:ext cx="719390" cy="243861"/>
          </a:xfrm>
          <a:prstGeom prst="rect">
            <a:avLst/>
          </a:prstGeom>
        </p:spPr>
      </p:pic>
      <p:sp>
        <p:nvSpPr>
          <p:cNvPr id="27" name="Arrow: Down 26">
            <a:extLst>
              <a:ext uri="{FF2B5EF4-FFF2-40B4-BE49-F238E27FC236}">
                <a16:creationId xmlns:a16="http://schemas.microsoft.com/office/drawing/2014/main" id="{7AED5EA3-90EC-487B-AA90-CD0FE52900BC}"/>
              </a:ext>
            </a:extLst>
          </p:cNvPr>
          <p:cNvSpPr/>
          <p:nvPr/>
        </p:nvSpPr>
        <p:spPr>
          <a:xfrm flipV="1">
            <a:off x="2406432" y="1972476"/>
            <a:ext cx="535459" cy="4692377"/>
          </a:xfrm>
          <a:prstGeom prst="downArrow">
            <a:avLst/>
          </a:prstGeom>
          <a:gradFill>
            <a:gsLst>
              <a:gs pos="0">
                <a:srgbClr val="DAEFC3"/>
              </a:gs>
              <a:gs pos="100000">
                <a:srgbClr val="92D05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8" name="Arrow: Down 27">
            <a:extLst>
              <a:ext uri="{FF2B5EF4-FFF2-40B4-BE49-F238E27FC236}">
                <a16:creationId xmlns:a16="http://schemas.microsoft.com/office/drawing/2014/main" id="{B27BD699-7EDC-4180-B05B-45B73AEFA420}"/>
              </a:ext>
            </a:extLst>
          </p:cNvPr>
          <p:cNvSpPr/>
          <p:nvPr/>
        </p:nvSpPr>
        <p:spPr>
          <a:xfrm flipV="1">
            <a:off x="6935418" y="1972140"/>
            <a:ext cx="535459" cy="4619159"/>
          </a:xfrm>
          <a:prstGeom prst="downArrow">
            <a:avLst/>
          </a:prstGeom>
          <a:gradFill>
            <a:gsLst>
              <a:gs pos="0">
                <a:schemeClr val="bg1"/>
              </a:gs>
              <a:gs pos="100000">
                <a:srgbClr val="DAEFC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1C1E6212-27F0-4D67-9E24-99DA384F212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012867" y="2306695"/>
          <a:ext cx="505254" cy="1325563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505254">
                  <a:extLst>
                    <a:ext uri="{9D8B030D-6E8A-4147-A177-3AD203B41FA5}">
                      <a16:colId xmlns:a16="http://schemas.microsoft.com/office/drawing/2014/main" val="2724530973"/>
                    </a:ext>
                  </a:extLst>
                </a:gridCol>
              </a:tblGrid>
              <a:tr h="1325563">
                <a:tc>
                  <a:txBody>
                    <a:bodyPr/>
                    <a:lstStyle/>
                    <a:p>
                      <a:pPr algn="r" rtl="1"/>
                      <a:r>
                        <a:rPr lang="en-US" sz="2000" dirty="0"/>
                        <a:t>Relevance</a:t>
                      </a:r>
                      <a:endParaRPr lang="he-IL" sz="2000" dirty="0"/>
                    </a:p>
                  </a:txBody>
                  <a:tcPr vert="vert270"/>
                </a:tc>
                <a:extLst>
                  <a:ext uri="{0D108BD9-81ED-4DB2-BD59-A6C34878D82A}">
                    <a16:rowId xmlns:a16="http://schemas.microsoft.com/office/drawing/2014/main" val="3106504377"/>
                  </a:ext>
                </a:extLst>
              </a:tr>
            </a:tbl>
          </a:graphicData>
        </a:graphic>
      </p:graphicFrame>
      <p:graphicFrame>
        <p:nvGraphicFramePr>
          <p:cNvPr id="30" name="Table 29">
            <a:extLst>
              <a:ext uri="{FF2B5EF4-FFF2-40B4-BE49-F238E27FC236}">
                <a16:creationId xmlns:a16="http://schemas.microsoft.com/office/drawing/2014/main" id="{2EFB0A6A-B237-4ED0-A36A-814796B66B2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257627" y="6098015"/>
          <a:ext cx="1955109" cy="566839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315403">
                <a:tc gridSpan="3">
                  <a:txBody>
                    <a:bodyPr/>
                    <a:lstStyle/>
                    <a:p>
                      <a:pPr algn="l" rtl="0"/>
                      <a:r>
                        <a:rPr lang="en-US" sz="900" b="1" kern="1200" dirty="0">
                          <a:solidFill>
                            <a:srgbClr val="0563C1"/>
                          </a:solidFill>
                          <a:latin typeface="+mn-lt"/>
                          <a:ea typeface="+mn-ea"/>
                          <a:cs typeface="+mn-cs"/>
                          <a:hlinkClick r:id="rId3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Time-Series Forecasting </a:t>
                      </a:r>
                      <a:endParaRPr lang="he-IL" sz="900" b="1" kern="1200" dirty="0">
                        <a:solidFill>
                          <a:srgbClr val="0563C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8692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algn="l" rtl="1"/>
                      <a:r>
                        <a:rPr lang="en-US" sz="800" b="1" dirty="0">
                          <a:solidFill>
                            <a:schemeClr val="tx1"/>
                          </a:solidFill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Optim</a:t>
                      </a:r>
                      <a:endParaRPr lang="he-IL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1FE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800" b="1" dirty="0">
                          <a:solidFill>
                            <a:schemeClr val="tx1"/>
                          </a:solidFill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OOD</a:t>
                      </a:r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D9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b="1" dirty="0">
                          <a:solidFill>
                            <a:schemeClr val="tx1"/>
                          </a:solidFill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Timeseries</a:t>
                      </a:r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</a:tbl>
          </a:graphicData>
        </a:graphic>
      </p:graphicFrame>
      <p:pic>
        <p:nvPicPr>
          <p:cNvPr id="32" name="Picture 31">
            <a:extLst>
              <a:ext uri="{FF2B5EF4-FFF2-40B4-BE49-F238E27FC236}">
                <a16:creationId xmlns:a16="http://schemas.microsoft.com/office/drawing/2014/main" id="{8AB8EBDE-8E48-4C2B-9746-CFD9B1A8A5B9}"/>
              </a:ext>
            </a:extLst>
          </p:cNvPr>
          <p:cNvPicPr>
            <a:picLocks noChangeAspect="1"/>
          </p:cNvPicPr>
          <p:nvPr/>
        </p:nvPicPr>
        <p:blipFill rotWithShape="1">
          <a:blip r:embed="rId35">
            <a:extLst>
              <a:ext uri="{BEBA8EAE-BF5A-486C-A8C5-ECC9F3942E4B}">
                <a14:imgProps xmlns:a14="http://schemas.microsoft.com/office/drawing/2010/main">
                  <a14:imgLayer r:embed="rId36">
                    <a14:imgEffect>
                      <a14:backgroundRemoval t="2182" b="8283" l="909" r="11788">
                        <a14:foregroundMark x1="2303" y1="4444" x2="2303" y2="4444"/>
                        <a14:foregroundMark x1="4091" y1="4606" x2="3303" y2="4606"/>
                        <a14:foregroundMark x1="6212" y1="4444" x2="6212" y2="4444"/>
                        <a14:foregroundMark x1="5394" y1="6869" x2="5394" y2="5939"/>
                        <a14:foregroundMark x1="6303" y1="7111" x2="6303" y2="6707"/>
                        <a14:foregroundMark x1="9394" y1="6182" x2="9394" y2="6182"/>
                        <a14:foregroundMark x1="8000" y1="7111" x2="8000" y2="7111"/>
                        <a14:foregroundMark x1="10394" y1="4727" x2="10394" y2="4727"/>
                        <a14:foregroundMark x1="8788" y1="3919" x2="8788" y2="3919"/>
                        <a14:foregroundMark x1="4515" y1="4202" x2="4515" y2="4202"/>
                        <a14:foregroundMark x1="909" y1="3919" x2="909" y2="3919"/>
                        <a14:foregroundMark x1="8000" y1="4323" x2="8000" y2="4323"/>
                        <a14:foregroundMark x1="5909" y1="4323" x2="5909" y2="4323"/>
                        <a14:foregroundMark x1="6212" y1="4323" x2="6212" y2="4323"/>
                        <a14:backgroundMark x1="8394" y1="7636" x2="8394" y2="7636"/>
                        <a14:backgroundMark x1="8606" y1="7798" x2="7697" y2="7394"/>
                        <a14:backgroundMark x1="5394" y1="4848" x2="5091" y2="4848"/>
                        <a14:backgroundMark x1="11000" y1="7798" x2="11000" y2="8323"/>
                        <a14:backgroundMark x1="11606" y1="7394" x2="11606" y2="6061"/>
                        <a14:backgroundMark x1="10909" y1="7515" x2="11091" y2="5939"/>
                        <a14:backgroundMark x1="11606" y1="5535" x2="11515" y2="432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511" r="87133" b="91556"/>
          <a:stretch/>
        </p:blipFill>
        <p:spPr>
          <a:xfrm>
            <a:off x="4593772" y="6093041"/>
            <a:ext cx="720000" cy="290987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FA9342E0-CBEA-4F89-91EB-4BD0FF94515D}"/>
              </a:ext>
            </a:extLst>
          </p:cNvPr>
          <p:cNvSpPr txBox="1"/>
          <p:nvPr/>
        </p:nvSpPr>
        <p:spPr>
          <a:xfrm>
            <a:off x="5366624" y="2181690"/>
            <a:ext cx="1579694" cy="25391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050" dirty="0"/>
              <a:t>Automatic data balance.</a:t>
            </a:r>
            <a:endParaRPr lang="he-IL" sz="105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09AF54F-16FA-4060-9D3C-4A09AD05880C}"/>
              </a:ext>
            </a:extLst>
          </p:cNvPr>
          <p:cNvSpPr/>
          <p:nvPr/>
        </p:nvSpPr>
        <p:spPr>
          <a:xfrm>
            <a:off x="5366624" y="6381434"/>
            <a:ext cx="1226925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Find learnable part of data.</a:t>
            </a:r>
            <a:endParaRPr lang="he-IL" sz="1050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D1E594C-C793-4277-ADB4-1639A14F813D}"/>
              </a:ext>
            </a:extLst>
          </p:cNvPr>
          <p:cNvSpPr/>
          <p:nvPr/>
        </p:nvSpPr>
        <p:spPr>
          <a:xfrm>
            <a:off x="5366624" y="5567285"/>
            <a:ext cx="1226925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TTA without BP.</a:t>
            </a:r>
            <a:endParaRPr lang="he-IL" sz="1050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B82EA18-B0AB-48AD-AA73-BC639AC28A3D}"/>
              </a:ext>
            </a:extLst>
          </p:cNvPr>
          <p:cNvSpPr/>
          <p:nvPr/>
        </p:nvSpPr>
        <p:spPr>
          <a:xfrm>
            <a:off x="5366624" y="4753137"/>
            <a:ext cx="1478783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Manifold not 2D plane.</a:t>
            </a:r>
            <a:endParaRPr lang="he-IL" sz="1050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A519130-5BA6-45B2-A6EC-811D65713F33}"/>
              </a:ext>
            </a:extLst>
          </p:cNvPr>
          <p:cNvSpPr/>
          <p:nvPr/>
        </p:nvSpPr>
        <p:spPr>
          <a:xfrm>
            <a:off x="5366624" y="3777407"/>
            <a:ext cx="1478783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Lowest Common Ancestor. </a:t>
            </a:r>
            <a:endParaRPr lang="he-IL" sz="105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5D427C2-DB32-497C-AC6A-B68F2F5AF17E}"/>
              </a:ext>
            </a:extLst>
          </p:cNvPr>
          <p:cNvSpPr txBox="1"/>
          <p:nvPr/>
        </p:nvSpPr>
        <p:spPr>
          <a:xfrm>
            <a:off x="5366624" y="2881538"/>
            <a:ext cx="1478783" cy="43088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050" dirty="0"/>
              <a:t>Sharpness-Aware Minimization. </a:t>
            </a:r>
            <a:endParaRPr lang="he-IL" sz="105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DEF6606-9C57-4C47-9569-8B723F18EC91}"/>
              </a:ext>
            </a:extLst>
          </p:cNvPr>
          <p:cNvSpPr txBox="1"/>
          <p:nvPr/>
        </p:nvSpPr>
        <p:spPr>
          <a:xfrm>
            <a:off x="10099539" y="2204766"/>
            <a:ext cx="1478783" cy="41549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050" dirty="0"/>
              <a:t>Executable using code  and LLM. </a:t>
            </a:r>
            <a:endParaRPr lang="he-IL" sz="105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E3E9332-9327-48F9-91ED-97EA3B187E05}"/>
              </a:ext>
            </a:extLst>
          </p:cNvPr>
          <p:cNvSpPr txBox="1"/>
          <p:nvPr/>
        </p:nvSpPr>
        <p:spPr>
          <a:xfrm>
            <a:off x="10099539" y="3072003"/>
            <a:ext cx="1478783" cy="25391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050" dirty="0"/>
              <a:t>Vision Lang search.</a:t>
            </a:r>
            <a:endParaRPr lang="he-IL" sz="105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3F850B6-A1A6-4E71-BEB1-BCCE8AFF39D0}"/>
              </a:ext>
            </a:extLst>
          </p:cNvPr>
          <p:cNvSpPr txBox="1"/>
          <p:nvPr/>
        </p:nvSpPr>
        <p:spPr>
          <a:xfrm>
            <a:off x="10099539" y="3846396"/>
            <a:ext cx="1478783" cy="41549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050" dirty="0"/>
              <a:t>Extract NN weights from black box.</a:t>
            </a:r>
            <a:endParaRPr lang="he-IL" sz="105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60A48B5-1EB3-4296-B731-8E16C4E14D9D}"/>
              </a:ext>
            </a:extLst>
          </p:cNvPr>
          <p:cNvSpPr txBox="1"/>
          <p:nvPr/>
        </p:nvSpPr>
        <p:spPr>
          <a:xfrm>
            <a:off x="10099539" y="4681331"/>
            <a:ext cx="1478783" cy="41549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050" dirty="0"/>
              <a:t>Evaluate on encrypted model and data</a:t>
            </a:r>
            <a:endParaRPr lang="he-IL" sz="105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E518E51-13B7-4A72-A5D3-228E35B2D198}"/>
              </a:ext>
            </a:extLst>
          </p:cNvPr>
          <p:cNvSpPr txBox="1"/>
          <p:nvPr/>
        </p:nvSpPr>
        <p:spPr>
          <a:xfrm>
            <a:off x="10099539" y="5449378"/>
            <a:ext cx="2025785" cy="25391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050" dirty="0"/>
              <a:t>Math operator in latent space.</a:t>
            </a:r>
            <a:endParaRPr lang="he-IL" sz="1050" dirty="0"/>
          </a:p>
        </p:txBody>
      </p:sp>
      <p:graphicFrame>
        <p:nvGraphicFramePr>
          <p:cNvPr id="44" name="Table 43">
            <a:extLst>
              <a:ext uri="{FF2B5EF4-FFF2-40B4-BE49-F238E27FC236}">
                <a16:creationId xmlns:a16="http://schemas.microsoft.com/office/drawing/2014/main" id="{9B17B74F-49BB-4EEB-B1EF-AC559EE608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7964651"/>
              </p:ext>
            </p:extLst>
          </p:nvPr>
        </p:nvGraphicFramePr>
        <p:xfrm>
          <a:off x="105979" y="1559307"/>
          <a:ext cx="2055989" cy="522102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739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63391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65205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260633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900" b="1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Vison Lang</a:t>
                      </a:r>
                      <a:endParaRPr lang="he-IL" sz="900" b="1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he-IL" sz="9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/>
                      <a:endParaRPr lang="he-IL" sz="9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  <a:tr h="4960389">
                <a:tc gridSpan="3">
                  <a:txBody>
                    <a:bodyPr/>
                    <a:lstStyle/>
                    <a:p>
                      <a:pPr algn="l" rtl="0"/>
                      <a:r>
                        <a:rPr lang="en-US" sz="900" dirty="0"/>
                        <a:t>Vision language models are models that can learn simultaneously from images and texts to tackle many tasks, from visual question answering to image captioning.</a:t>
                      </a:r>
                    </a:p>
                    <a:p>
                      <a:pPr algn="l" rtl="0"/>
                      <a:endParaRPr lang="en-US" sz="1400" b="1" u="sng" dirty="0">
                        <a:solidFill>
                          <a:srgbClr val="00AABC"/>
                        </a:solidFill>
                      </a:endParaRPr>
                    </a:p>
                    <a:p>
                      <a:pPr algn="l" rtl="0"/>
                      <a:r>
                        <a:rPr lang="en-US" sz="1400" b="1" u="sng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Chain of Code</a:t>
                      </a:r>
                      <a:endParaRPr lang="he-IL" sz="1400" b="1" u="sng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Deconstruct a problem in a structural way using LLM integrated with executable cod.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900" b="0" u="none" dirty="0"/>
                    </a:p>
                    <a:p>
                      <a:pPr algn="l" rtl="0"/>
                      <a:r>
                        <a:rPr lang="en-US" sz="1400" b="1" u="sng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MagicLens</a:t>
                      </a:r>
                      <a:endParaRPr lang="he-IL" sz="1400" b="1" u="sng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0" u="none" dirty="0"/>
                        <a:t>Image search with text instruction.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900" b="0" u="none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he-IL" sz="9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 sz="9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0840240"/>
                  </a:ext>
                </a:extLst>
              </a:tr>
            </a:tbl>
          </a:graphicData>
        </a:graphic>
      </p:graphicFrame>
      <p:sp>
        <p:nvSpPr>
          <p:cNvPr id="45" name="Arrow: Down 44">
            <a:hlinkClick r:id="rId37" action="ppaction://hlinksldjump"/>
            <a:extLst>
              <a:ext uri="{FF2B5EF4-FFF2-40B4-BE49-F238E27FC236}">
                <a16:creationId xmlns:a16="http://schemas.microsoft.com/office/drawing/2014/main" id="{72DB9FEF-C85F-4ED6-8B0F-B1C12E469B49}"/>
              </a:ext>
            </a:extLst>
          </p:cNvPr>
          <p:cNvSpPr/>
          <p:nvPr/>
        </p:nvSpPr>
        <p:spPr>
          <a:xfrm flipV="1">
            <a:off x="11709949" y="6354989"/>
            <a:ext cx="381000" cy="328947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2C4CAA25-E441-4EAD-8AFC-4499849D3695}"/>
              </a:ext>
            </a:extLst>
          </p:cNvPr>
          <p:cNvSpPr/>
          <p:nvPr/>
        </p:nvSpPr>
        <p:spPr>
          <a:xfrm>
            <a:off x="10950698" y="6410997"/>
            <a:ext cx="7729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Back: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276676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A9F62A6-EB19-4F98-9BF7-089CA8DBF4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latin typeface="Lucida Sans Unicode" panose="020B0602030504020204" pitchFamily="34" charset="0"/>
                <a:ea typeface="+mn-ea"/>
                <a:cs typeface="Lucida Sans Unicode" panose="020B0602030504020204" pitchFamily="34" charset="0"/>
              </a:rPr>
              <a:t>Relevant </a:t>
            </a:r>
            <a:r>
              <a:rPr lang="en-US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Papers:</a:t>
            </a:r>
            <a:endParaRPr lang="he-IL" dirty="0">
              <a:latin typeface="Lucida Sans Unicode" panose="020B0602030504020204" pitchFamily="34" charset="0"/>
              <a:ea typeface="+mn-ea"/>
              <a:cs typeface="Lucida Sans Unicode" panose="020B0602030504020204" pitchFamily="34" charset="0"/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837669A-71D0-4E70-BCCC-C60A9C973D1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257627" y="1810006"/>
          <a:ext cx="1955109" cy="586716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315403">
                <a:tc gridSpan="3">
                  <a:txBody>
                    <a:bodyPr/>
                    <a:lstStyle/>
                    <a:p>
                      <a:pPr algn="l" rtl="1"/>
                      <a:r>
                        <a:rPr lang="en-US" sz="1600" b="1" kern="1200" dirty="0">
                          <a:solidFill>
                            <a:srgbClr val="0563C1"/>
                          </a:solidFill>
                          <a:latin typeface="+mn-lt"/>
                          <a:ea typeface="+mn-ea"/>
                          <a:cs typeface="+mn-cs"/>
                          <a:hlinkClick r:id="rId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XRM</a:t>
                      </a:r>
                      <a:endParaRPr lang="he-IL" sz="1600" b="1" kern="1200" dirty="0">
                        <a:solidFill>
                          <a:srgbClr val="0563C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8692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rtl="1"/>
                      <a:endParaRPr lang="he-IL" sz="9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Optim</a:t>
                      </a:r>
                      <a:endParaRPr lang="he-IL" sz="9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1FE"/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900" b="1" dirty="0">
                          <a:solidFill>
                            <a:schemeClr val="tx1"/>
                          </a:solidFill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OOD</a:t>
                      </a:r>
                      <a:endParaRPr lang="he-IL" sz="9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D9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DA80BADA-568D-485B-B837-03AFEAF9AF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309752"/>
              </p:ext>
            </p:extLst>
          </p:nvPr>
        </p:nvGraphicFramePr>
        <p:xfrm>
          <a:off x="3257627" y="5292917"/>
          <a:ext cx="1955109" cy="818275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315403">
                <a:tc gridSpan="3">
                  <a:txBody>
                    <a:bodyPr/>
                    <a:lstStyle/>
                    <a:p>
                      <a:pPr algn="l" rtl="0"/>
                      <a:r>
                        <a:rPr lang="en-US" sz="1200" b="1" dirty="0">
                          <a:solidFill>
                            <a:srgbClr val="0563C1"/>
                          </a:solidFill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Test-Time Adaption</a:t>
                      </a:r>
                      <a:endParaRPr lang="he-IL" sz="1200" b="1" dirty="0">
                        <a:solidFill>
                          <a:srgbClr val="0563C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8692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algn="l" rtl="1"/>
                      <a:r>
                        <a:rPr lang="en-US" sz="800" b="1" dirty="0">
                          <a:solidFill>
                            <a:schemeClr val="tx1"/>
                          </a:solidFill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Optim</a:t>
                      </a:r>
                      <a:endParaRPr lang="he-IL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1F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Transfor</a:t>
                      </a:r>
                      <a:endParaRPr lang="he-IL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deploy</a:t>
                      </a:r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algn="l" rtl="1"/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/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OOD</a:t>
                      </a:r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D9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8014590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5C761156-5674-4DCA-8354-2A17D5FDA1F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257627" y="2644363"/>
          <a:ext cx="1955109" cy="566839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315403">
                <a:tc gridSpan="3">
                  <a:txBody>
                    <a:bodyPr/>
                    <a:lstStyle/>
                    <a:p>
                      <a:pPr algn="l" rtl="1"/>
                      <a:r>
                        <a:rPr lang="en-US" sz="1400" b="1" dirty="0">
                          <a:solidFill>
                            <a:srgbClr val="0563C1"/>
                          </a:solidFill>
                          <a:hlinkClick r:id="rId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SamFormer</a:t>
                      </a:r>
                      <a:endParaRPr lang="he-IL" sz="1400" b="1" dirty="0">
                        <a:solidFill>
                          <a:srgbClr val="0563C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8692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marL="0" marR="0" lvl="0" indent="0" algn="l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Optim</a:t>
                      </a:r>
                      <a:endParaRPr lang="he-IL" sz="9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1FE"/>
                    </a:solidFill>
                  </a:tcPr>
                </a:tc>
                <a:tc>
                  <a:txBody>
                    <a:bodyPr/>
                    <a:lstStyle/>
                    <a:p>
                      <a:pPr algn="l" rtl="1"/>
                      <a:r>
                        <a:rPr lang="en-US" sz="900" b="1" dirty="0">
                          <a:solidFill>
                            <a:schemeClr val="tx1"/>
                          </a:solidFill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Transfor</a:t>
                      </a:r>
                      <a:endParaRPr lang="he-IL" sz="9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Timeseries</a:t>
                      </a:r>
                      <a:endParaRPr lang="he-IL"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A19BB5B3-AD01-454F-AB78-D4B09610D8D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257627" y="3533629"/>
          <a:ext cx="1955109" cy="586716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315403">
                <a:tc gridSpan="3">
                  <a:txBody>
                    <a:bodyPr/>
                    <a:lstStyle/>
                    <a:p>
                      <a:pPr algn="l" rtl="0"/>
                      <a:r>
                        <a:rPr lang="en-US" sz="1600" b="1" dirty="0">
                          <a:solidFill>
                            <a:srgbClr val="0563C1"/>
                          </a:solidFill>
                          <a:hlinkClick r:id="rId1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LCA Distance</a:t>
                      </a:r>
                      <a:endParaRPr lang="he-IL" sz="1600" b="1" dirty="0">
                        <a:solidFill>
                          <a:srgbClr val="0563C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8692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marL="0" marR="0" lvl="0" indent="0" algn="l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  <a:hlinkClick r:id="rId1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Classif</a:t>
                      </a:r>
                      <a:endParaRPr lang="he-IL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819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800" b="1" dirty="0">
                          <a:solidFill>
                            <a:schemeClr val="tx1"/>
                          </a:solidFill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Optim</a:t>
                      </a:r>
                      <a:endParaRPr lang="he-IL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1F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OOD</a:t>
                      </a:r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D9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9F28FEB0-5126-40B0-A681-3FF1B239F71D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257627" y="4442772"/>
          <a:ext cx="1955109" cy="566839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315403">
                <a:tc gridSpan="3">
                  <a:txBody>
                    <a:bodyPr/>
                    <a:lstStyle/>
                    <a:p>
                      <a:pPr algn="l" rtl="0"/>
                      <a:r>
                        <a:rPr lang="en-US" sz="1400" b="1" dirty="0">
                          <a:solidFill>
                            <a:srgbClr val="0563C1"/>
                          </a:solidFill>
                          <a:hlinkClick r:id="rId1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Neuro Visualizer</a:t>
                      </a:r>
                      <a:endParaRPr lang="he-IL" sz="1400" b="1" dirty="0">
                        <a:solidFill>
                          <a:srgbClr val="0563C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8692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rtl="1"/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/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 b="1" dirty="0">
                          <a:solidFill>
                            <a:schemeClr val="tx1"/>
                          </a:solidFill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Analysis</a:t>
                      </a:r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B9596509-61C8-41CD-8351-600DC5A795C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839592" y="1911408"/>
          <a:ext cx="1955109" cy="586716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315403">
                <a:tc gridSpan="3">
                  <a:txBody>
                    <a:bodyPr/>
                    <a:lstStyle/>
                    <a:p>
                      <a:pPr algn="l" rtl="0"/>
                      <a:r>
                        <a:rPr lang="en-US" sz="1600" b="1" dirty="0">
                          <a:solidFill>
                            <a:srgbClr val="0563C1"/>
                          </a:solidFill>
                          <a:hlinkClick r:id="rId1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Chain of Code</a:t>
                      </a:r>
                      <a:endParaRPr lang="he-IL" sz="1600" b="1" dirty="0">
                        <a:solidFill>
                          <a:srgbClr val="0563C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8692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rtl="1"/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hlinkClick r:id="rId1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Vison Lang</a:t>
                      </a:r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Analysis</a:t>
                      </a:r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CB0BD3F1-FF7E-405E-AB37-99484A647A8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839592" y="5217490"/>
          <a:ext cx="1955109" cy="566839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315403">
                <a:tc gridSpan="3">
                  <a:txBody>
                    <a:bodyPr/>
                    <a:lstStyle/>
                    <a:p>
                      <a:pPr algn="l" rtl="0"/>
                      <a:r>
                        <a:rPr lang="en-US" sz="1200" b="1" dirty="0">
                          <a:solidFill>
                            <a:srgbClr val="0563C1"/>
                          </a:solidFill>
                          <a:hlinkClick r:id="rId1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Algebraic Structure</a:t>
                      </a:r>
                      <a:endParaRPr lang="he-IL" sz="1200" b="1" dirty="0">
                        <a:solidFill>
                          <a:srgbClr val="0563C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8692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rtl="1"/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Analysis</a:t>
                      </a:r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287BF88B-B0D4-48B3-9A9D-187418AF188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839592" y="2747867"/>
          <a:ext cx="1955109" cy="586716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315403">
                <a:tc gridSpan="3">
                  <a:txBody>
                    <a:bodyPr/>
                    <a:lstStyle/>
                    <a:p>
                      <a:pPr algn="l" rtl="0"/>
                      <a:r>
                        <a:rPr lang="en-US" sz="1600" b="1" dirty="0">
                          <a:solidFill>
                            <a:srgbClr val="0563C1"/>
                          </a:solidFill>
                          <a:hlinkClick r:id="rId1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MagicLens</a:t>
                      </a:r>
                      <a:endParaRPr lang="he-IL" sz="1600" b="1" dirty="0">
                        <a:solidFill>
                          <a:srgbClr val="0563C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8692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rtl="1"/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hlinkClick r:id="rId1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Vison Lang</a:t>
                      </a:r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Analysis</a:t>
                      </a:r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</a:tbl>
          </a:graphicData>
        </a:graphic>
      </p:graphicFrame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49853BF4-67D2-46CA-AB1A-F7309A6780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712986"/>
              </p:ext>
            </p:extLst>
          </p:nvPr>
        </p:nvGraphicFramePr>
        <p:xfrm>
          <a:off x="7839592" y="3584326"/>
          <a:ext cx="1955109" cy="566839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315403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hlinkClick r:id="rId1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Expand and cluster</a:t>
                      </a:r>
                      <a:endParaRPr lang="he-IL" sz="1200" b="1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8692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rtl="1"/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deploy</a:t>
                      </a:r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b="1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  <a:hlinkClick r:id="rId1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Encryption</a:t>
                      </a:r>
                      <a:endParaRPr lang="he-IL" sz="800" b="1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3AC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</a:tbl>
          </a:graphicData>
        </a:graphic>
      </p:graphicFrame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0C5758C0-E726-44C7-B9E0-92465C9388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6597339"/>
              </p:ext>
            </p:extLst>
          </p:nvPr>
        </p:nvGraphicFramePr>
        <p:xfrm>
          <a:off x="7839592" y="4400908"/>
          <a:ext cx="1955109" cy="566839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315403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>
                          <a:solidFill>
                            <a:sysClr val="windowText" lastClr="000000"/>
                          </a:solidFill>
                          <a:highlight>
                            <a:srgbClr val="FFFF00"/>
                          </a:highlight>
                          <a:hlinkClick r:id="rId2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Homomorphic encryption</a:t>
                      </a:r>
                      <a:endParaRPr lang="en-US" sz="900" b="1" dirty="0">
                        <a:solidFill>
                          <a:sysClr val="windowText" lastClr="000000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8692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rtl="1"/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800" b="1" dirty="0">
                          <a:solidFill>
                            <a:schemeClr val="tx1"/>
                          </a:solidFill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Transfor</a:t>
                      </a:r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b="1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  <a:hlinkClick r:id="rId1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Encryption</a:t>
                      </a:r>
                      <a:endParaRPr lang="he-IL" sz="800" b="1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3AC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</a:tbl>
          </a:graphicData>
        </a:graphic>
      </p:graphicFrame>
      <p:pic>
        <p:nvPicPr>
          <p:cNvPr id="17" name="Picture 16">
            <a:extLst>
              <a:ext uri="{FF2B5EF4-FFF2-40B4-BE49-F238E27FC236}">
                <a16:creationId xmlns:a16="http://schemas.microsoft.com/office/drawing/2014/main" id="{44961FDB-B0F5-419B-9DE7-E7AC8A2C5689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clrChange>
              <a:clrFrom>
                <a:srgbClr val="EFF7FF"/>
              </a:clrFrom>
              <a:clrTo>
                <a:srgbClr val="EFF7FF">
                  <a:alpha val="0"/>
                </a:srgbClr>
              </a:clrTo>
            </a:clrChange>
          </a:blip>
          <a:srcRect l="28500" t="-2609" b="8831"/>
          <a:stretch/>
        </p:blipFill>
        <p:spPr>
          <a:xfrm>
            <a:off x="4536584" y="2692474"/>
            <a:ext cx="720000" cy="227940"/>
          </a:xfrm>
          <a:prstGeom prst="rect">
            <a:avLst/>
          </a:prstGeom>
        </p:spPr>
      </p:pic>
      <p:pic>
        <p:nvPicPr>
          <p:cNvPr id="18" name="Picture 2" descr="Meta Research">
            <a:extLst>
              <a:ext uri="{FF2B5EF4-FFF2-40B4-BE49-F238E27FC236}">
                <a16:creationId xmlns:a16="http://schemas.microsoft.com/office/drawing/2014/main" id="{DA984095-ABF5-4D5B-B4B2-D08F87FDB4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93" t="23040" r="9547" b="23326"/>
          <a:stretch/>
        </p:blipFill>
        <p:spPr bwMode="auto">
          <a:xfrm>
            <a:off x="4536584" y="1867905"/>
            <a:ext cx="720000" cy="209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3018DCE-D2E3-4999-AB10-A736A8D7E783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sharpenSoften amount="100000"/>
                    </a14:imgEffect>
                    <a14:imgEffect>
                      <a14:brightnessContrast contrast="34000"/>
                    </a14:imgEffect>
                  </a14:imgLayer>
                </a14:imgProps>
              </a:ext>
            </a:extLst>
          </a:blip>
          <a:srcRect l="8024" t="10061" r="11124" b="8818"/>
          <a:stretch/>
        </p:blipFill>
        <p:spPr>
          <a:xfrm>
            <a:off x="4716584" y="3472483"/>
            <a:ext cx="360000" cy="354504"/>
          </a:xfrm>
          <a:prstGeom prst="ellipse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06D7929-0175-4081-A525-D164F6FDF330}"/>
              </a:ext>
            </a:extLst>
          </p:cNvPr>
          <p:cNvPicPr>
            <a:picLocks noChangeAspect="1"/>
          </p:cNvPicPr>
          <p:nvPr/>
        </p:nvPicPr>
        <p:blipFill>
          <a:blip r:embed="rId2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26">
                    <a14:imgEffect>
                      <a14:sharpenSoften amount="69000"/>
                    </a14:imgEffect>
                    <a14:imgEffect>
                      <a14:brightnessContrast contrast="7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63537" y="4532412"/>
            <a:ext cx="720000" cy="163299"/>
          </a:xfrm>
          <a:prstGeom prst="rect">
            <a:avLst/>
          </a:prstGeom>
        </p:spPr>
      </p:pic>
      <p:pic>
        <p:nvPicPr>
          <p:cNvPr id="21" name="Picture 10" descr="File:Google DeepMind logo.png - Wikimedia Commons">
            <a:extLst>
              <a:ext uri="{FF2B5EF4-FFF2-40B4-BE49-F238E27FC236}">
                <a16:creationId xmlns:a16="http://schemas.microsoft.com/office/drawing/2014/main" id="{4922F691-E115-4302-9CE7-A30A5F45EC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7">
            <a:extLst>
              <a:ext uri="{BEBA8EAE-BF5A-486C-A8C5-ECC9F3942E4B}">
                <a14:imgProps xmlns:a14="http://schemas.microsoft.com/office/drawing/2010/main">
                  <a14:imgLayer r:embed="rId28">
                    <a14:imgEffect>
                      <a14:backgroundRemoval t="9795" b="89522" l="3691" r="96604">
                        <a14:foregroundMark x1="10089" y1="50797" x2="10876" y2="57403"/>
                        <a14:foregroundMark x1="5364" y1="66970" x2="3740" y2="58314"/>
                        <a14:foregroundMark x1="14173" y1="64009" x2="15404" y2="64009"/>
                        <a14:foregroundMark x1="22195" y1="66059" x2="24016" y2="66059"/>
                        <a14:foregroundMark x1="28543" y1="66059" x2="31841" y2="66059"/>
                        <a14:foregroundMark x1="33661" y1="58314" x2="34055" y2="61276"/>
                        <a14:foregroundMark x1="36762" y1="50797" x2="36762" y2="61276"/>
                        <a14:foregroundMark x1="51083" y1="36446" x2="51722" y2="45103"/>
                        <a14:foregroundMark x1="53740" y1="51708" x2="53740" y2="58314"/>
                        <a14:foregroundMark x1="59892" y1="50797" x2="59892" y2="56492"/>
                        <a14:foregroundMark x1="66683" y1="48064" x2="66486" y2="55581"/>
                        <a14:foregroundMark x1="73671" y1="35535" x2="74902" y2="38497"/>
                        <a14:foregroundMark x1="82874" y1="32802" x2="82874" y2="32802"/>
                        <a14:foregroundMark x1="82874" y1="44191" x2="82874" y2="52620"/>
                        <a14:foregroundMark x1="85974" y1="45103" x2="85974" y2="51708"/>
                        <a14:foregroundMark x1="96211" y1="43280" x2="96604" y2="48975"/>
                        <a14:foregroundMark x1="34301" y1="33713" x2="34301" y2="39408"/>
                        <a14:backgroundMark x1="38189" y1="49886" x2="38189" y2="498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70"/>
          <a:stretch/>
        </p:blipFill>
        <p:spPr bwMode="auto">
          <a:xfrm>
            <a:off x="9268203" y="1997421"/>
            <a:ext cx="720000" cy="159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076D80C-833F-45AE-82D0-80680B9115EC}"/>
              </a:ext>
            </a:extLst>
          </p:cNvPr>
          <p:cNvPicPr>
            <a:picLocks noChangeAspect="1"/>
          </p:cNvPicPr>
          <p:nvPr/>
        </p:nvPicPr>
        <p:blipFill>
          <a:blip r:embed="rId2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0">
                    <a14:imgEffect>
                      <a14:brightnessContrast contrast="57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63537" y="5201589"/>
            <a:ext cx="720000" cy="315971"/>
          </a:xfrm>
          <a:prstGeom prst="rect">
            <a:avLst/>
          </a:prstGeom>
        </p:spPr>
      </p:pic>
      <p:pic>
        <p:nvPicPr>
          <p:cNvPr id="23" name="Picture 10" descr="File:Google DeepMind logo.png - Wikimedia Commons">
            <a:extLst>
              <a:ext uri="{FF2B5EF4-FFF2-40B4-BE49-F238E27FC236}">
                <a16:creationId xmlns:a16="http://schemas.microsoft.com/office/drawing/2014/main" id="{21C5AE4C-1828-4800-ABE1-14F4AC02D9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7">
            <a:extLst>
              <a:ext uri="{BEBA8EAE-BF5A-486C-A8C5-ECC9F3942E4B}">
                <a14:imgProps xmlns:a14="http://schemas.microsoft.com/office/drawing/2010/main">
                  <a14:imgLayer r:embed="rId28">
                    <a14:imgEffect>
                      <a14:backgroundRemoval t="9795" b="89522" l="3691" r="96604">
                        <a14:foregroundMark x1="10089" y1="50797" x2="10876" y2="57403"/>
                        <a14:foregroundMark x1="5364" y1="66970" x2="3740" y2="58314"/>
                        <a14:foregroundMark x1="14173" y1="64009" x2="15404" y2="64009"/>
                        <a14:foregroundMark x1="22195" y1="66059" x2="24016" y2="66059"/>
                        <a14:foregroundMark x1="28543" y1="66059" x2="31841" y2="66059"/>
                        <a14:foregroundMark x1="33661" y1="58314" x2="34055" y2="61276"/>
                        <a14:foregroundMark x1="36762" y1="50797" x2="36762" y2="61276"/>
                        <a14:foregroundMark x1="51083" y1="36446" x2="51722" y2="45103"/>
                        <a14:foregroundMark x1="53740" y1="51708" x2="53740" y2="58314"/>
                        <a14:foregroundMark x1="59892" y1="50797" x2="59892" y2="56492"/>
                        <a14:foregroundMark x1="66683" y1="48064" x2="66486" y2="55581"/>
                        <a14:foregroundMark x1="73671" y1="35535" x2="74902" y2="38497"/>
                        <a14:foregroundMark x1="82874" y1="32802" x2="82874" y2="32802"/>
                        <a14:foregroundMark x1="82874" y1="44191" x2="82874" y2="52620"/>
                        <a14:foregroundMark x1="85974" y1="45103" x2="85974" y2="51708"/>
                        <a14:foregroundMark x1="96211" y1="43280" x2="96604" y2="48975"/>
                        <a14:foregroundMark x1="34301" y1="33713" x2="34301" y2="39408"/>
                        <a14:backgroundMark x1="38189" y1="49886" x2="38189" y2="498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70"/>
          <a:stretch/>
        </p:blipFill>
        <p:spPr bwMode="auto">
          <a:xfrm>
            <a:off x="9268203" y="2771298"/>
            <a:ext cx="720000" cy="159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451D0E7-10B2-4630-A800-749BE90466BF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9425917" y="3590000"/>
            <a:ext cx="404571" cy="144000"/>
          </a:xfrm>
          <a:prstGeom prst="rect">
            <a:avLst/>
          </a:prstGeom>
        </p:spPr>
      </p:pic>
      <p:pic>
        <p:nvPicPr>
          <p:cNvPr id="25" name="Picture 6" descr="IBM brand resources: accessing high-guality vector logo SVG, brand colors,  and more.">
            <a:extLst>
              <a:ext uri="{FF2B5EF4-FFF2-40B4-BE49-F238E27FC236}">
                <a16:creationId xmlns:a16="http://schemas.microsoft.com/office/drawing/2014/main" id="{4C3605B1-D39F-4D8C-9E9B-93B87DD18E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00" t="26754" r="9097" b="23173"/>
          <a:stretch/>
        </p:blipFill>
        <p:spPr bwMode="auto">
          <a:xfrm>
            <a:off x="9425917" y="4378797"/>
            <a:ext cx="325720" cy="1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BE8EBD3-8D6C-47F3-A342-E35A6DB4F773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9268813" y="5244418"/>
            <a:ext cx="719390" cy="243861"/>
          </a:xfrm>
          <a:prstGeom prst="rect">
            <a:avLst/>
          </a:prstGeom>
        </p:spPr>
      </p:pic>
      <p:sp>
        <p:nvSpPr>
          <p:cNvPr id="27" name="Arrow: Down 26">
            <a:extLst>
              <a:ext uri="{FF2B5EF4-FFF2-40B4-BE49-F238E27FC236}">
                <a16:creationId xmlns:a16="http://schemas.microsoft.com/office/drawing/2014/main" id="{7AED5EA3-90EC-487B-AA90-CD0FE52900BC}"/>
              </a:ext>
            </a:extLst>
          </p:cNvPr>
          <p:cNvSpPr/>
          <p:nvPr/>
        </p:nvSpPr>
        <p:spPr>
          <a:xfrm flipV="1">
            <a:off x="2406432" y="1972476"/>
            <a:ext cx="535459" cy="4692377"/>
          </a:xfrm>
          <a:prstGeom prst="downArrow">
            <a:avLst/>
          </a:prstGeom>
          <a:gradFill>
            <a:gsLst>
              <a:gs pos="0">
                <a:srgbClr val="DAEFC3"/>
              </a:gs>
              <a:gs pos="100000">
                <a:srgbClr val="92D05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8" name="Arrow: Down 27">
            <a:extLst>
              <a:ext uri="{FF2B5EF4-FFF2-40B4-BE49-F238E27FC236}">
                <a16:creationId xmlns:a16="http://schemas.microsoft.com/office/drawing/2014/main" id="{B27BD699-7EDC-4180-B05B-45B73AEFA420}"/>
              </a:ext>
            </a:extLst>
          </p:cNvPr>
          <p:cNvSpPr/>
          <p:nvPr/>
        </p:nvSpPr>
        <p:spPr>
          <a:xfrm flipV="1">
            <a:off x="6935418" y="1972140"/>
            <a:ext cx="535459" cy="4619159"/>
          </a:xfrm>
          <a:prstGeom prst="downArrow">
            <a:avLst/>
          </a:prstGeom>
          <a:gradFill>
            <a:gsLst>
              <a:gs pos="0">
                <a:schemeClr val="bg1"/>
              </a:gs>
              <a:gs pos="100000">
                <a:srgbClr val="DAEFC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1C1E6212-27F0-4D67-9E24-99DA384F212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012867" y="2306695"/>
          <a:ext cx="505254" cy="1325563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505254">
                  <a:extLst>
                    <a:ext uri="{9D8B030D-6E8A-4147-A177-3AD203B41FA5}">
                      <a16:colId xmlns:a16="http://schemas.microsoft.com/office/drawing/2014/main" val="2724530973"/>
                    </a:ext>
                  </a:extLst>
                </a:gridCol>
              </a:tblGrid>
              <a:tr h="1325563">
                <a:tc>
                  <a:txBody>
                    <a:bodyPr/>
                    <a:lstStyle/>
                    <a:p>
                      <a:pPr algn="r" rtl="1"/>
                      <a:r>
                        <a:rPr lang="en-US" sz="2000" dirty="0"/>
                        <a:t>Relevance</a:t>
                      </a:r>
                      <a:endParaRPr lang="he-IL" sz="2000" dirty="0"/>
                    </a:p>
                  </a:txBody>
                  <a:tcPr vert="vert270"/>
                </a:tc>
                <a:extLst>
                  <a:ext uri="{0D108BD9-81ED-4DB2-BD59-A6C34878D82A}">
                    <a16:rowId xmlns:a16="http://schemas.microsoft.com/office/drawing/2014/main" val="3106504377"/>
                  </a:ext>
                </a:extLst>
              </a:tr>
            </a:tbl>
          </a:graphicData>
        </a:graphic>
      </p:graphicFrame>
      <p:graphicFrame>
        <p:nvGraphicFramePr>
          <p:cNvPr id="30" name="Table 29">
            <a:extLst>
              <a:ext uri="{FF2B5EF4-FFF2-40B4-BE49-F238E27FC236}">
                <a16:creationId xmlns:a16="http://schemas.microsoft.com/office/drawing/2014/main" id="{2EFB0A6A-B237-4ED0-A36A-814796B66B2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257627" y="6098015"/>
          <a:ext cx="1955109" cy="566839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315403">
                <a:tc gridSpan="3">
                  <a:txBody>
                    <a:bodyPr/>
                    <a:lstStyle/>
                    <a:p>
                      <a:pPr algn="l" rtl="0"/>
                      <a:r>
                        <a:rPr lang="en-US" sz="900" b="1" kern="1200" dirty="0">
                          <a:solidFill>
                            <a:srgbClr val="0563C1"/>
                          </a:solidFill>
                          <a:latin typeface="+mn-lt"/>
                          <a:ea typeface="+mn-ea"/>
                          <a:cs typeface="+mn-cs"/>
                          <a:hlinkClick r:id="rId3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Time-Series Forecasting </a:t>
                      </a:r>
                      <a:endParaRPr lang="he-IL" sz="900" b="1" kern="1200" dirty="0">
                        <a:solidFill>
                          <a:srgbClr val="0563C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8692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algn="l" rtl="1"/>
                      <a:r>
                        <a:rPr lang="en-US" sz="800" b="1" dirty="0">
                          <a:solidFill>
                            <a:schemeClr val="tx1"/>
                          </a:solidFill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Optim</a:t>
                      </a:r>
                      <a:endParaRPr lang="he-IL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1FE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800" b="1" dirty="0">
                          <a:solidFill>
                            <a:schemeClr val="tx1"/>
                          </a:solidFill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OOD</a:t>
                      </a:r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D9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b="1" dirty="0">
                          <a:solidFill>
                            <a:schemeClr val="tx1"/>
                          </a:solidFill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Timeseries</a:t>
                      </a:r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</a:tbl>
          </a:graphicData>
        </a:graphic>
      </p:graphicFrame>
      <p:pic>
        <p:nvPicPr>
          <p:cNvPr id="32" name="Picture 31">
            <a:extLst>
              <a:ext uri="{FF2B5EF4-FFF2-40B4-BE49-F238E27FC236}">
                <a16:creationId xmlns:a16="http://schemas.microsoft.com/office/drawing/2014/main" id="{8AB8EBDE-8E48-4C2B-9746-CFD9B1A8A5B9}"/>
              </a:ext>
            </a:extLst>
          </p:cNvPr>
          <p:cNvPicPr>
            <a:picLocks noChangeAspect="1"/>
          </p:cNvPicPr>
          <p:nvPr/>
        </p:nvPicPr>
        <p:blipFill rotWithShape="1">
          <a:blip r:embed="rId35">
            <a:extLst>
              <a:ext uri="{BEBA8EAE-BF5A-486C-A8C5-ECC9F3942E4B}">
                <a14:imgProps xmlns:a14="http://schemas.microsoft.com/office/drawing/2010/main">
                  <a14:imgLayer r:embed="rId36">
                    <a14:imgEffect>
                      <a14:backgroundRemoval t="2182" b="8283" l="909" r="11788">
                        <a14:foregroundMark x1="2303" y1="4444" x2="2303" y2="4444"/>
                        <a14:foregroundMark x1="4091" y1="4606" x2="3303" y2="4606"/>
                        <a14:foregroundMark x1="6212" y1="4444" x2="6212" y2="4444"/>
                        <a14:foregroundMark x1="5394" y1="6869" x2="5394" y2="5939"/>
                        <a14:foregroundMark x1="6303" y1="7111" x2="6303" y2="6707"/>
                        <a14:foregroundMark x1="9394" y1="6182" x2="9394" y2="6182"/>
                        <a14:foregroundMark x1="8000" y1="7111" x2="8000" y2="7111"/>
                        <a14:foregroundMark x1="10394" y1="4727" x2="10394" y2="4727"/>
                        <a14:foregroundMark x1="8788" y1="3919" x2="8788" y2="3919"/>
                        <a14:foregroundMark x1="4515" y1="4202" x2="4515" y2="4202"/>
                        <a14:foregroundMark x1="909" y1="3919" x2="909" y2="3919"/>
                        <a14:foregroundMark x1="8000" y1="4323" x2="8000" y2="4323"/>
                        <a14:foregroundMark x1="5909" y1="4323" x2="5909" y2="4323"/>
                        <a14:foregroundMark x1="6212" y1="4323" x2="6212" y2="4323"/>
                        <a14:backgroundMark x1="8394" y1="7636" x2="8394" y2="7636"/>
                        <a14:backgroundMark x1="8606" y1="7798" x2="7697" y2="7394"/>
                        <a14:backgroundMark x1="5394" y1="4848" x2="5091" y2="4848"/>
                        <a14:backgroundMark x1="11000" y1="7798" x2="11000" y2="8323"/>
                        <a14:backgroundMark x1="11606" y1="7394" x2="11606" y2="6061"/>
                        <a14:backgroundMark x1="10909" y1="7515" x2="11091" y2="5939"/>
                        <a14:backgroundMark x1="11606" y1="5535" x2="11515" y2="432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511" r="87133" b="91556"/>
          <a:stretch/>
        </p:blipFill>
        <p:spPr>
          <a:xfrm>
            <a:off x="4593772" y="6093041"/>
            <a:ext cx="720000" cy="290987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FA9342E0-CBEA-4F89-91EB-4BD0FF94515D}"/>
              </a:ext>
            </a:extLst>
          </p:cNvPr>
          <p:cNvSpPr txBox="1"/>
          <p:nvPr/>
        </p:nvSpPr>
        <p:spPr>
          <a:xfrm>
            <a:off x="5366624" y="2181690"/>
            <a:ext cx="1579694" cy="25391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050" dirty="0"/>
              <a:t>Automatic data balance.</a:t>
            </a:r>
            <a:endParaRPr lang="he-IL" sz="105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09AF54F-16FA-4060-9D3C-4A09AD05880C}"/>
              </a:ext>
            </a:extLst>
          </p:cNvPr>
          <p:cNvSpPr/>
          <p:nvPr/>
        </p:nvSpPr>
        <p:spPr>
          <a:xfrm>
            <a:off x="5366624" y="6381434"/>
            <a:ext cx="1226925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Find learnable part of data.</a:t>
            </a:r>
            <a:endParaRPr lang="he-IL" sz="1050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D1E594C-C793-4277-ADB4-1639A14F813D}"/>
              </a:ext>
            </a:extLst>
          </p:cNvPr>
          <p:cNvSpPr/>
          <p:nvPr/>
        </p:nvSpPr>
        <p:spPr>
          <a:xfrm>
            <a:off x="5366624" y="5567285"/>
            <a:ext cx="1226925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TTA without BP.</a:t>
            </a:r>
            <a:endParaRPr lang="he-IL" sz="1050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B82EA18-B0AB-48AD-AA73-BC639AC28A3D}"/>
              </a:ext>
            </a:extLst>
          </p:cNvPr>
          <p:cNvSpPr/>
          <p:nvPr/>
        </p:nvSpPr>
        <p:spPr>
          <a:xfrm>
            <a:off x="5366624" y="4753137"/>
            <a:ext cx="1478783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Manifold not 2D plane.</a:t>
            </a:r>
            <a:endParaRPr lang="he-IL" sz="1050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A519130-5BA6-45B2-A6EC-811D65713F33}"/>
              </a:ext>
            </a:extLst>
          </p:cNvPr>
          <p:cNvSpPr/>
          <p:nvPr/>
        </p:nvSpPr>
        <p:spPr>
          <a:xfrm>
            <a:off x="5366624" y="3777407"/>
            <a:ext cx="1478783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Lowest Common Ancestor. </a:t>
            </a:r>
            <a:endParaRPr lang="he-IL" sz="105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5D427C2-DB32-497C-AC6A-B68F2F5AF17E}"/>
              </a:ext>
            </a:extLst>
          </p:cNvPr>
          <p:cNvSpPr txBox="1"/>
          <p:nvPr/>
        </p:nvSpPr>
        <p:spPr>
          <a:xfrm>
            <a:off x="5366624" y="2881538"/>
            <a:ext cx="1478783" cy="43088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050" dirty="0"/>
              <a:t>Sharpness-Aware Minimization. </a:t>
            </a:r>
            <a:endParaRPr lang="he-IL" sz="105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DEF6606-9C57-4C47-9569-8B723F18EC91}"/>
              </a:ext>
            </a:extLst>
          </p:cNvPr>
          <p:cNvSpPr txBox="1"/>
          <p:nvPr/>
        </p:nvSpPr>
        <p:spPr>
          <a:xfrm>
            <a:off x="10099539" y="2204766"/>
            <a:ext cx="1478783" cy="41549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050" dirty="0"/>
              <a:t>Executable using code  and LLM. </a:t>
            </a:r>
            <a:endParaRPr lang="he-IL" sz="105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E3E9332-9327-48F9-91ED-97EA3B187E05}"/>
              </a:ext>
            </a:extLst>
          </p:cNvPr>
          <p:cNvSpPr txBox="1"/>
          <p:nvPr/>
        </p:nvSpPr>
        <p:spPr>
          <a:xfrm>
            <a:off x="10099539" y="3072003"/>
            <a:ext cx="1478783" cy="25391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050" dirty="0"/>
              <a:t>Vision Lang search.</a:t>
            </a:r>
            <a:endParaRPr lang="he-IL" sz="105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3F850B6-A1A6-4E71-BEB1-BCCE8AFF39D0}"/>
              </a:ext>
            </a:extLst>
          </p:cNvPr>
          <p:cNvSpPr txBox="1"/>
          <p:nvPr/>
        </p:nvSpPr>
        <p:spPr>
          <a:xfrm>
            <a:off x="10099539" y="3846396"/>
            <a:ext cx="1478783" cy="41549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050" dirty="0"/>
              <a:t>Extract NN weights from black box.</a:t>
            </a:r>
            <a:endParaRPr lang="he-IL" sz="105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60A48B5-1EB3-4296-B731-8E16C4E14D9D}"/>
              </a:ext>
            </a:extLst>
          </p:cNvPr>
          <p:cNvSpPr txBox="1"/>
          <p:nvPr/>
        </p:nvSpPr>
        <p:spPr>
          <a:xfrm>
            <a:off x="10099539" y="4681331"/>
            <a:ext cx="1478783" cy="41549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050" dirty="0"/>
              <a:t>Evaluate on encrypted model and data</a:t>
            </a:r>
            <a:endParaRPr lang="he-IL" sz="105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E518E51-13B7-4A72-A5D3-228E35B2D198}"/>
              </a:ext>
            </a:extLst>
          </p:cNvPr>
          <p:cNvSpPr txBox="1"/>
          <p:nvPr/>
        </p:nvSpPr>
        <p:spPr>
          <a:xfrm>
            <a:off x="10099539" y="5449378"/>
            <a:ext cx="2025785" cy="25391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050" dirty="0"/>
              <a:t>Math operator in latent space.</a:t>
            </a:r>
            <a:endParaRPr lang="he-IL" sz="1050" dirty="0"/>
          </a:p>
        </p:txBody>
      </p:sp>
      <p:graphicFrame>
        <p:nvGraphicFramePr>
          <p:cNvPr id="44" name="Table 43">
            <a:extLst>
              <a:ext uri="{FF2B5EF4-FFF2-40B4-BE49-F238E27FC236}">
                <a16:creationId xmlns:a16="http://schemas.microsoft.com/office/drawing/2014/main" id="{9B17B74F-49BB-4EEB-B1EF-AC559EE608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8099192"/>
              </p:ext>
            </p:extLst>
          </p:nvPr>
        </p:nvGraphicFramePr>
        <p:xfrm>
          <a:off x="105979" y="1559307"/>
          <a:ext cx="2055989" cy="522102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739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63391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65205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26063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Encryption</a:t>
                      </a:r>
                      <a:endParaRPr lang="he-IL" sz="900" b="1" dirty="0"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3AC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he-IL" sz="9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/>
                      <a:endParaRPr lang="he-IL" sz="9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  <a:tr h="4960389">
                <a:tc gridSpan="3">
                  <a:txBody>
                    <a:bodyPr/>
                    <a:lstStyle/>
                    <a:p>
                      <a:pPr algn="l" rtl="0"/>
                      <a:r>
                        <a:rPr lang="en-US" sz="900" dirty="0"/>
                        <a:t>Encryption of ML models.</a:t>
                      </a:r>
                    </a:p>
                    <a:p>
                      <a:pPr algn="l" rtl="0"/>
                      <a:endParaRPr lang="en-US" sz="1400" b="1" u="sng" dirty="0">
                        <a:solidFill>
                          <a:srgbClr val="00AABC"/>
                        </a:solidFill>
                      </a:endParaRPr>
                    </a:p>
                    <a:p>
                      <a:pPr algn="l" rtl="0"/>
                      <a:r>
                        <a:rPr lang="en-US" sz="1400" b="1" u="sng" dirty="0">
                          <a:solidFill>
                            <a:schemeClr val="tx1"/>
                          </a:solidFill>
                        </a:rPr>
                        <a:t>Expand an cluster</a:t>
                      </a:r>
                      <a:endParaRPr lang="en-US" sz="900" b="1" u="none" dirty="0">
                        <a:solidFill>
                          <a:schemeClr val="tx1"/>
                        </a:solidFill>
                      </a:endParaRPr>
                    </a:p>
                    <a:p>
                      <a:pPr algn="l" rtl="0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Extracting models’ weights from the input output. </a:t>
                      </a:r>
                    </a:p>
                    <a:p>
                      <a:pPr algn="l" rtl="0"/>
                      <a:endParaRPr lang="en-US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l" rtl="0"/>
                      <a:r>
                        <a:rPr lang="en-US" sz="1200" b="1" u="sng" dirty="0">
                          <a:solidFill>
                            <a:schemeClr val="tx1"/>
                          </a:solidFill>
                        </a:rPr>
                        <a:t>Homomorphic encryption</a:t>
                      </a:r>
                      <a:endParaRPr lang="en-US" sz="900" b="1" u="none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Enabling the to evaluate on encrypted model and data (Homomorphic encryption) for </a:t>
                      </a:r>
                      <a:r>
                        <a:rPr lang="en-US" sz="900" b="0" u="none" dirty="0"/>
                        <a:t>Transformers.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900" b="0" u="none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900" b="0" u="none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he-IL" sz="9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 sz="9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0840240"/>
                  </a:ext>
                </a:extLst>
              </a:tr>
            </a:tbl>
          </a:graphicData>
        </a:graphic>
      </p:graphicFrame>
      <p:sp>
        <p:nvSpPr>
          <p:cNvPr id="45" name="Arrow: Down 44">
            <a:hlinkClick r:id="rId37" action="ppaction://hlinksldjump"/>
            <a:extLst>
              <a:ext uri="{FF2B5EF4-FFF2-40B4-BE49-F238E27FC236}">
                <a16:creationId xmlns:a16="http://schemas.microsoft.com/office/drawing/2014/main" id="{72DB9FEF-C85F-4ED6-8B0F-B1C12E469B49}"/>
              </a:ext>
            </a:extLst>
          </p:cNvPr>
          <p:cNvSpPr/>
          <p:nvPr/>
        </p:nvSpPr>
        <p:spPr>
          <a:xfrm flipV="1">
            <a:off x="11709949" y="6354989"/>
            <a:ext cx="381000" cy="328947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2C4CAA25-E441-4EAD-8AFC-4499849D3695}"/>
              </a:ext>
            </a:extLst>
          </p:cNvPr>
          <p:cNvSpPr/>
          <p:nvPr/>
        </p:nvSpPr>
        <p:spPr>
          <a:xfrm>
            <a:off x="10950698" y="6410997"/>
            <a:ext cx="7729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Back: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372917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3E424BA5-F06B-4CC5-87AD-736BDE946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5686658"/>
              </p:ext>
            </p:extLst>
          </p:nvPr>
        </p:nvGraphicFramePr>
        <p:xfrm>
          <a:off x="505136" y="2067939"/>
          <a:ext cx="2093361" cy="1325563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2093361">
                  <a:extLst>
                    <a:ext uri="{9D8B030D-6E8A-4147-A177-3AD203B41FA5}">
                      <a16:colId xmlns:a16="http://schemas.microsoft.com/office/drawing/2014/main" val="2724530973"/>
                    </a:ext>
                  </a:extLst>
                </a:gridCol>
              </a:tblGrid>
              <a:tr h="1325563">
                <a:tc>
                  <a:txBody>
                    <a:bodyPr/>
                    <a:lstStyle/>
                    <a:p>
                      <a:pPr algn="ctr" rtl="0"/>
                      <a:r>
                        <a:rPr lang="en-US" sz="2000" u="none" dirty="0"/>
                        <a:t>Problem:</a:t>
                      </a:r>
                    </a:p>
                    <a:p>
                      <a:pPr lvl="1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Current TTA requires BP.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6504377"/>
                  </a:ext>
                </a:extLst>
              </a:tr>
            </a:tbl>
          </a:graphicData>
        </a:graphic>
      </p:graphicFrame>
      <p:sp>
        <p:nvSpPr>
          <p:cNvPr id="4" name="Arrow: Down 3">
            <a:hlinkClick r:id="rId3" action="ppaction://hlinksldjump"/>
            <a:extLst>
              <a:ext uri="{FF2B5EF4-FFF2-40B4-BE49-F238E27FC236}">
                <a16:creationId xmlns:a16="http://schemas.microsoft.com/office/drawing/2014/main" id="{C937288A-117D-4CB3-B770-4F6A26B8CE1A}"/>
              </a:ext>
            </a:extLst>
          </p:cNvPr>
          <p:cNvSpPr/>
          <p:nvPr/>
        </p:nvSpPr>
        <p:spPr>
          <a:xfrm>
            <a:off x="11709949" y="6431189"/>
            <a:ext cx="381000" cy="328947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AC0658B-951B-4019-A9DB-8B30795199F3}"/>
              </a:ext>
            </a:extLst>
          </p:cNvPr>
          <p:cNvSpPr/>
          <p:nvPr/>
        </p:nvSpPr>
        <p:spPr>
          <a:xfrm>
            <a:off x="10950698" y="6410997"/>
            <a:ext cx="8210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More:</a:t>
            </a:r>
            <a:endParaRPr lang="he-IL" dirty="0"/>
          </a:p>
        </p:txBody>
      </p:sp>
      <p:graphicFrame>
        <p:nvGraphicFramePr>
          <p:cNvPr id="51" name="Table 50">
            <a:extLst>
              <a:ext uri="{FF2B5EF4-FFF2-40B4-BE49-F238E27FC236}">
                <a16:creationId xmlns:a16="http://schemas.microsoft.com/office/drawing/2014/main" id="{494F46A7-D99E-48BD-B361-F64C9F0B84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673091"/>
              </p:ext>
            </p:extLst>
          </p:nvPr>
        </p:nvGraphicFramePr>
        <p:xfrm>
          <a:off x="644525" y="4378803"/>
          <a:ext cx="2093360" cy="1615440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2093360">
                  <a:extLst>
                    <a:ext uri="{9D8B030D-6E8A-4147-A177-3AD203B41FA5}">
                      <a16:colId xmlns:a16="http://schemas.microsoft.com/office/drawing/2014/main" val="2724530973"/>
                    </a:ext>
                  </a:extLst>
                </a:gridCol>
              </a:tblGrid>
              <a:tr h="1325563">
                <a:tc>
                  <a:txBody>
                    <a:bodyPr/>
                    <a:lstStyle/>
                    <a:p>
                      <a:pPr algn="ctr" rtl="1"/>
                      <a:r>
                        <a:rPr lang="en-US" sz="2000" dirty="0"/>
                        <a:t>Solution:</a:t>
                      </a:r>
                    </a:p>
                    <a:p>
                      <a:pPr algn="ctr" rtl="1"/>
                      <a:r>
                        <a:rPr lang="en-US" sz="1600" dirty="0">
                          <a:latin typeface="Lucida Sans Unicode" panose="020B0602030504020204" pitchFamily="34" charset="0"/>
                        </a:rPr>
                        <a:t>Forward-Optimization Adaptation (FOA),  </a:t>
                      </a:r>
                      <a:r>
                        <a:rPr lang="en-US" sz="1600" b="1" dirty="0">
                          <a:latin typeface="Lucida Sans Unicode" panose="020B0602030504020204" pitchFamily="34" charset="0"/>
                        </a:rPr>
                        <a:t>backpropagation-free</a:t>
                      </a:r>
                      <a:r>
                        <a:rPr lang="en-US" sz="1600" dirty="0">
                          <a:latin typeface="Lucida Sans Unicode" panose="020B0602030504020204" pitchFamily="34" charset="0"/>
                        </a:rPr>
                        <a:t> method. </a:t>
                      </a:r>
                      <a:endParaRPr lang="he-IL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6504377"/>
                  </a:ext>
                </a:extLst>
              </a:tr>
            </a:tbl>
          </a:graphicData>
        </a:graphic>
      </p:graphicFrame>
      <p:pic>
        <p:nvPicPr>
          <p:cNvPr id="18" name="Picture 17">
            <a:extLst>
              <a:ext uri="{FF2B5EF4-FFF2-40B4-BE49-F238E27FC236}">
                <a16:creationId xmlns:a16="http://schemas.microsoft.com/office/drawing/2014/main" id="{58B2C269-A9CD-4967-9E0D-5BF41B9BA98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6295" r="327" b="28714"/>
          <a:stretch/>
        </p:blipFill>
        <p:spPr>
          <a:xfrm>
            <a:off x="3509110" y="1799311"/>
            <a:ext cx="5278283" cy="15941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63FA838E-ACB3-41E4-B071-6A0F4050289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7978" t="20872" r="18684" b="12912"/>
          <a:stretch/>
        </p:blipFill>
        <p:spPr>
          <a:xfrm>
            <a:off x="3429004" y="3612910"/>
            <a:ext cx="5668233" cy="314722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5F73CDF6-5F16-4BA4-8C1F-7014E1E678D4}"/>
              </a:ext>
            </a:extLst>
          </p:cNvPr>
          <p:cNvSpPr/>
          <p:nvPr/>
        </p:nvSpPr>
        <p:spPr>
          <a:xfrm>
            <a:off x="838200" y="681037"/>
            <a:ext cx="72771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Test-Time Model Adaptation (TTA)</a:t>
            </a:r>
          </a:p>
          <a:p>
            <a:r>
              <a:rPr lang="en-US" sz="1200" dirty="0">
                <a:latin typeface="+mj-lt"/>
                <a:cs typeface="Arial" panose="020B0604020202020204" pitchFamily="34" charset="0"/>
              </a:rPr>
              <a:t>with Only Forward Passes</a:t>
            </a:r>
          </a:p>
        </p:txBody>
      </p:sp>
      <p:sp>
        <p:nvSpPr>
          <p:cNvPr id="32" name="Rectangle 31">
            <a:hlinkClick r:id="rId6"/>
            <a:extLst>
              <a:ext uri="{FF2B5EF4-FFF2-40B4-BE49-F238E27FC236}">
                <a16:creationId xmlns:a16="http://schemas.microsoft.com/office/drawing/2014/main" id="{15511F4B-378E-44B2-BC0A-8467435818E0}"/>
              </a:ext>
            </a:extLst>
          </p:cNvPr>
          <p:cNvSpPr/>
          <p:nvPr/>
        </p:nvSpPr>
        <p:spPr>
          <a:xfrm>
            <a:off x="6156034" y="820612"/>
            <a:ext cx="60721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u="sng" dirty="0">
                <a:solidFill>
                  <a:srgbClr val="303030"/>
                </a:solidFill>
                <a:latin typeface="-apple-system"/>
                <a:hlinkClick r:id="rId7" action="ppaction://hlinkfile"/>
              </a:rPr>
              <a:t>Paper</a:t>
            </a:r>
            <a:endParaRPr lang="en-US" sz="1400" i="0" u="sng" dirty="0">
              <a:solidFill>
                <a:srgbClr val="303030"/>
              </a:solidFill>
              <a:effectLst/>
              <a:latin typeface="-apple-system"/>
            </a:endParaRPr>
          </a:p>
        </p:txBody>
      </p:sp>
      <p:sp>
        <p:nvSpPr>
          <p:cNvPr id="33" name="Rectangle 32">
            <a:hlinkClick r:id="rId8"/>
            <a:extLst>
              <a:ext uri="{FF2B5EF4-FFF2-40B4-BE49-F238E27FC236}">
                <a16:creationId xmlns:a16="http://schemas.microsoft.com/office/drawing/2014/main" id="{9DC8700B-002F-4DA3-9F02-7495D3F15C7D}"/>
              </a:ext>
            </a:extLst>
          </p:cNvPr>
          <p:cNvSpPr/>
          <p:nvPr/>
        </p:nvSpPr>
        <p:spPr>
          <a:xfrm>
            <a:off x="6756400" y="820612"/>
            <a:ext cx="5597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u="sng" dirty="0">
                <a:solidFill>
                  <a:srgbClr val="303030"/>
                </a:solidFill>
                <a:latin typeface="-apple-system"/>
                <a:hlinkClick r:id="rId9" action="ppaction://hlinkfile"/>
              </a:rPr>
              <a:t>Code</a:t>
            </a:r>
            <a:endParaRPr lang="en-US" sz="1400" i="0" u="sng" dirty="0">
              <a:solidFill>
                <a:srgbClr val="303030"/>
              </a:solidFill>
              <a:effectLst/>
              <a:latin typeface="-apple-system"/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963A4579-1297-40CC-B3AC-9F6F90CB2C80}"/>
              </a:ext>
            </a:extLst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contrast="57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47626"/>
            <a:ext cx="1819275" cy="798386"/>
          </a:xfrm>
          <a:prstGeom prst="rect">
            <a:avLst/>
          </a:prstGeom>
        </p:spPr>
      </p:pic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47813246-FDDF-4337-BD3F-9CEED22290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7407273"/>
              </p:ext>
            </p:extLst>
          </p:nvPr>
        </p:nvGraphicFramePr>
        <p:xfrm>
          <a:off x="7414204" y="508617"/>
          <a:ext cx="1955109" cy="566839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315403">
                <a:tc gridSpan="3">
                  <a:txBody>
                    <a:bodyPr/>
                    <a:lstStyle/>
                    <a:p>
                      <a:pPr algn="l" rtl="0"/>
                      <a:endParaRPr lang="he-IL" sz="12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8692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algn="l" rtl="1"/>
                      <a:r>
                        <a:rPr lang="en-US" sz="800" b="1" dirty="0"/>
                        <a:t>Optim</a:t>
                      </a:r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1FE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800" b="1" dirty="0"/>
                        <a:t>Transfor</a:t>
                      </a:r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Implement</a:t>
                      </a:r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</a:tbl>
          </a:graphicData>
        </a:graphic>
      </p:graphicFrame>
      <p:sp>
        <p:nvSpPr>
          <p:cNvPr id="13" name="Rectangle 12">
            <a:extLst>
              <a:ext uri="{FF2B5EF4-FFF2-40B4-BE49-F238E27FC236}">
                <a16:creationId xmlns:a16="http://schemas.microsoft.com/office/drawing/2014/main" id="{1E826B1E-05DA-41C0-94E4-B40079210A1D}"/>
              </a:ext>
            </a:extLst>
          </p:cNvPr>
          <p:cNvSpPr/>
          <p:nvPr/>
        </p:nvSpPr>
        <p:spPr>
          <a:xfrm>
            <a:off x="9118445" y="6415986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index:</a:t>
            </a:r>
            <a:endParaRPr lang="he-IL" dirty="0"/>
          </a:p>
        </p:txBody>
      </p:sp>
      <p:sp>
        <p:nvSpPr>
          <p:cNvPr id="14" name="Arrow: Down 13">
            <a:hlinkClick r:id="rId12" action="ppaction://hlinksldjump"/>
            <a:extLst>
              <a:ext uri="{FF2B5EF4-FFF2-40B4-BE49-F238E27FC236}">
                <a16:creationId xmlns:a16="http://schemas.microsoft.com/office/drawing/2014/main" id="{DC811DE2-BC11-44BA-AA05-A7A94C1C4365}"/>
              </a:ext>
            </a:extLst>
          </p:cNvPr>
          <p:cNvSpPr/>
          <p:nvPr/>
        </p:nvSpPr>
        <p:spPr>
          <a:xfrm flipV="1">
            <a:off x="10002020" y="6431189"/>
            <a:ext cx="381000" cy="328947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699108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rrow: Down 3">
            <a:hlinkClick r:id="rId3" action="ppaction://hlinksldjump"/>
            <a:extLst>
              <a:ext uri="{FF2B5EF4-FFF2-40B4-BE49-F238E27FC236}">
                <a16:creationId xmlns:a16="http://schemas.microsoft.com/office/drawing/2014/main" id="{C937288A-117D-4CB3-B770-4F6A26B8CE1A}"/>
              </a:ext>
            </a:extLst>
          </p:cNvPr>
          <p:cNvSpPr/>
          <p:nvPr/>
        </p:nvSpPr>
        <p:spPr>
          <a:xfrm>
            <a:off x="11709949" y="6431189"/>
            <a:ext cx="381000" cy="328947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AC0658B-951B-4019-A9DB-8B30795199F3}"/>
              </a:ext>
            </a:extLst>
          </p:cNvPr>
          <p:cNvSpPr/>
          <p:nvPr/>
        </p:nvSpPr>
        <p:spPr>
          <a:xfrm>
            <a:off x="10950698" y="6410997"/>
            <a:ext cx="8210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More:</a:t>
            </a:r>
            <a:endParaRPr lang="he-IL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EAE3D59-A978-4BA0-B932-FEDCA586C10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6" t="79566" r="67468" b="4786"/>
          <a:stretch/>
        </p:blipFill>
        <p:spPr>
          <a:xfrm>
            <a:off x="361828" y="2005584"/>
            <a:ext cx="7883494" cy="304495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EC5E3B33-12D9-407C-88D9-A6E8F26F71D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2" t="59699" r="83309" b="24236"/>
          <a:stretch/>
        </p:blipFill>
        <p:spPr>
          <a:xfrm>
            <a:off x="8415477" y="2005584"/>
            <a:ext cx="3563164" cy="304495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CAF65128-2423-4FDA-A7F5-439947A9C392}"/>
              </a:ext>
            </a:extLst>
          </p:cNvPr>
          <p:cNvSpPr/>
          <p:nvPr/>
        </p:nvSpPr>
        <p:spPr>
          <a:xfrm>
            <a:off x="5434779" y="1636252"/>
            <a:ext cx="14598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New method</a:t>
            </a:r>
            <a:endParaRPr lang="he-IL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C378B60-E7FD-4451-82BB-E930C737F837}"/>
              </a:ext>
            </a:extLst>
          </p:cNvPr>
          <p:cNvSpPr/>
          <p:nvPr/>
        </p:nvSpPr>
        <p:spPr>
          <a:xfrm>
            <a:off x="9467115" y="1636252"/>
            <a:ext cx="13055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Old method</a:t>
            </a:r>
            <a:endParaRPr lang="he-IL"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8D21564-9629-4EAC-B8B7-C44689628CA0}"/>
              </a:ext>
            </a:extLst>
          </p:cNvPr>
          <p:cNvCxnSpPr/>
          <p:nvPr/>
        </p:nvCxnSpPr>
        <p:spPr>
          <a:xfrm>
            <a:off x="676656" y="2682240"/>
            <a:ext cx="3401568" cy="0"/>
          </a:xfrm>
          <a:prstGeom prst="line">
            <a:avLst/>
          </a:prstGeom>
          <a:ln w="38100">
            <a:solidFill>
              <a:srgbClr val="1568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2A61F7B-DC88-4CAC-8D33-55EBE33C6138}"/>
              </a:ext>
            </a:extLst>
          </p:cNvPr>
          <p:cNvCxnSpPr>
            <a:cxnSpLocks/>
          </p:cNvCxnSpPr>
          <p:nvPr/>
        </p:nvCxnSpPr>
        <p:spPr>
          <a:xfrm>
            <a:off x="768096" y="2371725"/>
            <a:ext cx="3227832" cy="0"/>
          </a:xfrm>
          <a:prstGeom prst="line">
            <a:avLst/>
          </a:prstGeom>
          <a:ln w="38100">
            <a:solidFill>
              <a:srgbClr val="1568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AF5346C-1216-460F-9150-CEC6D7574D9A}"/>
              </a:ext>
            </a:extLst>
          </p:cNvPr>
          <p:cNvGrpSpPr/>
          <p:nvPr/>
        </p:nvGrpSpPr>
        <p:grpSpPr>
          <a:xfrm>
            <a:off x="0" y="5507997"/>
            <a:ext cx="7176025" cy="1062867"/>
            <a:chOff x="1356796" y="3793976"/>
            <a:chExt cx="7790933" cy="1151554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FA3B2790-8975-4550-B617-104CD003D12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240" t="51875" r="37593" b="41833"/>
            <a:stretch/>
          </p:blipFill>
          <p:spPr>
            <a:xfrm>
              <a:off x="2835585" y="3848992"/>
              <a:ext cx="6312144" cy="1096538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E79F5B3D-7999-4C13-880F-915140A78FEE}"/>
                </a:ext>
              </a:extLst>
            </p:cNvPr>
            <p:cNvSpPr/>
            <p:nvPr/>
          </p:nvSpPr>
          <p:spPr>
            <a:xfrm>
              <a:off x="1356796" y="3793976"/>
              <a:ext cx="128112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latin typeface="Lucida Sans Unicode" panose="020B0602030504020204" pitchFamily="34" charset="0"/>
                </a:rPr>
                <a:t>Optimize: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E6D2F2B-7E8E-42CF-8698-54A71643EEBB}"/>
              </a:ext>
            </a:extLst>
          </p:cNvPr>
          <p:cNvGrpSpPr/>
          <p:nvPr/>
        </p:nvGrpSpPr>
        <p:grpSpPr>
          <a:xfrm>
            <a:off x="7495217" y="5523223"/>
            <a:ext cx="2947264" cy="688167"/>
            <a:chOff x="7825401" y="5696693"/>
            <a:chExt cx="2947264" cy="688167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06E99E72-4F72-4CA0-93E7-7C9A61FB23C5}"/>
                </a:ext>
              </a:extLst>
            </p:cNvPr>
            <p:cNvSpPr/>
            <p:nvPr/>
          </p:nvSpPr>
          <p:spPr>
            <a:xfrm>
              <a:off x="7825401" y="5696693"/>
              <a:ext cx="63991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latin typeface="Lucida Sans Unicode" panose="020B0602030504020204" pitchFamily="34" charset="0"/>
                </a:rPr>
                <a:t>Get: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ED194847-2194-4BA8-82B6-135A964A3BD5}"/>
                    </a:ext>
                  </a:extLst>
                </p:cNvPr>
                <p:cNvSpPr/>
                <p:nvPr/>
              </p:nvSpPr>
              <p:spPr>
                <a:xfrm>
                  <a:off x="8465320" y="5744780"/>
                  <a:ext cx="2307345" cy="640080"/>
                </a:xfrm>
                <a:prstGeom prst="rect">
                  <a:avLst/>
                </a:prstGeom>
                <a:solidFill>
                  <a:srgbClr val="FFFFFF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𝐘</m:t>
                            </m:r>
                          </m:e>
                          <m:sup>
                            <m:r>
                              <a:rPr lang="en-US" sz="2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𝐬𝐮𝐟</m:t>
                            </m:r>
                          </m:sup>
                        </m:sSup>
                        <m:r>
                          <a:rPr lang="en-US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→</m:t>
                        </m:r>
                        <m:acc>
                          <m:accPr>
                            <m:chr m:val="̂"/>
                            <m:ctrlP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𝐘</m:t>
                            </m:r>
                          </m:e>
                        </m:acc>
                        <m:r>
                          <a:rPr lang="en-US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𝐟</m:t>
                        </m:r>
                        <m:r>
                          <a:rPr lang="en-US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𝐗</m:t>
                        </m:r>
                        <m:r>
                          <a:rPr lang="en-US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he-IL" sz="2400" b="1" dirty="0"/>
                </a:p>
              </p:txBody>
            </p:sp>
          </mc:Choice>
          <mc:Fallback xmlns:p14="http://schemas.microsoft.com/office/powerpoint/2010/main" xmlns:a16="http://schemas.microsoft.com/office/drawing/2014/main" xmlns=""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ED194847-2194-4BA8-82B6-135A964A3BD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65320" y="5744780"/>
                  <a:ext cx="2307345" cy="64008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id="{8B89D544-1C3A-4E98-ACC0-E2101A4CFD8F}"/>
              </a:ext>
            </a:extLst>
          </p:cNvPr>
          <p:cNvSpPr/>
          <p:nvPr/>
        </p:nvSpPr>
        <p:spPr>
          <a:xfrm>
            <a:off x="838200" y="681037"/>
            <a:ext cx="72771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Time-Series Forecasting (TSF)</a:t>
            </a:r>
          </a:p>
          <a:p>
            <a:r>
              <a:rPr lang="en-US" sz="1200" dirty="0">
                <a:latin typeface="+mj-lt"/>
                <a:cs typeface="Arial" panose="020B0604020202020204" pitchFamily="34" charset="0"/>
              </a:rPr>
              <a:t>for Out-of-Distribution Generalization Using Invariant Learning</a:t>
            </a:r>
          </a:p>
          <a:p>
            <a:endParaRPr lang="en-US" sz="1200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42" name="Rectangle 41">
            <a:hlinkClick r:id="rId6"/>
            <a:extLst>
              <a:ext uri="{FF2B5EF4-FFF2-40B4-BE49-F238E27FC236}">
                <a16:creationId xmlns:a16="http://schemas.microsoft.com/office/drawing/2014/main" id="{53E8D27E-F519-4A9B-A50A-F0CF4B9DE5E8}"/>
              </a:ext>
            </a:extLst>
          </p:cNvPr>
          <p:cNvSpPr/>
          <p:nvPr/>
        </p:nvSpPr>
        <p:spPr>
          <a:xfrm>
            <a:off x="5378794" y="793180"/>
            <a:ext cx="60721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u="sng" dirty="0">
                <a:solidFill>
                  <a:srgbClr val="303030"/>
                </a:solidFill>
                <a:latin typeface="-apple-system"/>
                <a:hlinkClick r:id="rId7" action="ppaction://hlinkfile"/>
              </a:rPr>
              <a:t>Paper</a:t>
            </a:r>
            <a:endParaRPr lang="en-US" sz="1400" i="0" u="sng" dirty="0">
              <a:solidFill>
                <a:srgbClr val="303030"/>
              </a:solidFill>
              <a:effectLst/>
              <a:latin typeface="-apple-system"/>
            </a:endParaRPr>
          </a:p>
        </p:txBody>
      </p:sp>
      <p:sp>
        <p:nvSpPr>
          <p:cNvPr id="43" name="Rectangle 42">
            <a:hlinkClick r:id="rId8"/>
            <a:extLst>
              <a:ext uri="{FF2B5EF4-FFF2-40B4-BE49-F238E27FC236}">
                <a16:creationId xmlns:a16="http://schemas.microsoft.com/office/drawing/2014/main" id="{440F4446-0DE8-4E2E-83CB-DEEF859C2AF1}"/>
              </a:ext>
            </a:extLst>
          </p:cNvPr>
          <p:cNvSpPr/>
          <p:nvPr/>
        </p:nvSpPr>
        <p:spPr>
          <a:xfrm>
            <a:off x="5979160" y="793180"/>
            <a:ext cx="5597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u="sng">
                <a:solidFill>
                  <a:srgbClr val="303030"/>
                </a:solidFill>
                <a:latin typeface="-apple-system"/>
                <a:hlinkClick r:id="rId9" action="ppaction://hlinkfile"/>
              </a:rPr>
              <a:t>Code</a:t>
            </a:r>
            <a:endParaRPr lang="en-US" sz="1400" i="0" u="sng" dirty="0">
              <a:solidFill>
                <a:srgbClr val="303030"/>
              </a:solidFill>
              <a:effectLst/>
              <a:latin typeface="-apple-system"/>
            </a:endParaRP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615A5297-7083-428E-BF08-6AA7DB91D4A4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2182" b="8283" l="909" r="11788">
                        <a14:foregroundMark x1="2303" y1="4444" x2="2303" y2="4444"/>
                        <a14:foregroundMark x1="4091" y1="4606" x2="3303" y2="4606"/>
                        <a14:foregroundMark x1="6212" y1="4444" x2="6212" y2="4444"/>
                        <a14:foregroundMark x1="5394" y1="6869" x2="5394" y2="5939"/>
                        <a14:foregroundMark x1="6303" y1="7111" x2="6303" y2="6707"/>
                        <a14:foregroundMark x1="9394" y1="6182" x2="9394" y2="6182"/>
                        <a14:foregroundMark x1="8000" y1="7111" x2="8000" y2="7111"/>
                        <a14:foregroundMark x1="10394" y1="4727" x2="10394" y2="4727"/>
                        <a14:foregroundMark x1="8788" y1="3919" x2="8788" y2="3919"/>
                        <a14:foregroundMark x1="4515" y1="4202" x2="4515" y2="4202"/>
                        <a14:foregroundMark x1="909" y1="3919" x2="909" y2="3919"/>
                        <a14:foregroundMark x1="8000" y1="4323" x2="8000" y2="4323"/>
                        <a14:foregroundMark x1="5909" y1="4323" x2="5909" y2="4323"/>
                        <a14:foregroundMark x1="6212" y1="4323" x2="6212" y2="4323"/>
                        <a14:backgroundMark x1="8394" y1="7636" x2="8394" y2="7636"/>
                        <a14:backgroundMark x1="8606" y1="7798" x2="7697" y2="7394"/>
                        <a14:backgroundMark x1="5394" y1="4848" x2="5091" y2="4848"/>
                        <a14:backgroundMark x1="11000" y1="7798" x2="11000" y2="8323"/>
                        <a14:backgroundMark x1="11606" y1="7394" x2="11606" y2="6061"/>
                        <a14:backgroundMark x1="10909" y1="7515" x2="11091" y2="5939"/>
                        <a14:backgroundMark x1="11606" y1="5535" x2="11515" y2="432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511" r="87133" b="91556"/>
          <a:stretch/>
        </p:blipFill>
        <p:spPr>
          <a:xfrm>
            <a:off x="0" y="35904"/>
            <a:ext cx="1176528" cy="475488"/>
          </a:xfrm>
          <a:prstGeom prst="rect">
            <a:avLst/>
          </a:prstGeom>
        </p:spPr>
      </p:pic>
      <p:graphicFrame>
        <p:nvGraphicFramePr>
          <p:cNvPr id="45" name="Table 44">
            <a:extLst>
              <a:ext uri="{FF2B5EF4-FFF2-40B4-BE49-F238E27FC236}">
                <a16:creationId xmlns:a16="http://schemas.microsoft.com/office/drawing/2014/main" id="{32BE522B-21DF-4D52-8555-C48E9E02A2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313626"/>
              </p:ext>
            </p:extLst>
          </p:nvPr>
        </p:nvGraphicFramePr>
        <p:xfrm>
          <a:off x="6624478" y="509760"/>
          <a:ext cx="1955109" cy="566839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315403">
                <a:tc gridSpan="3">
                  <a:txBody>
                    <a:bodyPr/>
                    <a:lstStyle/>
                    <a:p>
                      <a:pPr algn="l" rtl="0"/>
                      <a:endParaRPr lang="he-IL" sz="9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8692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algn="l" rtl="1"/>
                      <a:r>
                        <a:rPr lang="en-US" sz="800" b="1" dirty="0"/>
                        <a:t>Optim</a:t>
                      </a:r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1FE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800" b="1" dirty="0"/>
                        <a:t>OOD</a:t>
                      </a:r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D9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b="1" dirty="0"/>
                        <a:t>Timeseries</a:t>
                      </a:r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</a:tbl>
          </a:graphicData>
        </a:graphic>
      </p:graphicFrame>
      <p:sp>
        <p:nvSpPr>
          <p:cNvPr id="21" name="Rectangle 20">
            <a:extLst>
              <a:ext uri="{FF2B5EF4-FFF2-40B4-BE49-F238E27FC236}">
                <a16:creationId xmlns:a16="http://schemas.microsoft.com/office/drawing/2014/main" id="{27E41E33-0863-4E85-845C-C8963E4C7A1C}"/>
              </a:ext>
            </a:extLst>
          </p:cNvPr>
          <p:cNvSpPr/>
          <p:nvPr/>
        </p:nvSpPr>
        <p:spPr>
          <a:xfrm>
            <a:off x="8923711" y="6415986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index:</a:t>
            </a:r>
            <a:endParaRPr lang="he-IL" dirty="0"/>
          </a:p>
        </p:txBody>
      </p:sp>
      <p:sp>
        <p:nvSpPr>
          <p:cNvPr id="22" name="Arrow: Down 21">
            <a:hlinkClick r:id="rId12" action="ppaction://hlinksldjump"/>
            <a:extLst>
              <a:ext uri="{FF2B5EF4-FFF2-40B4-BE49-F238E27FC236}">
                <a16:creationId xmlns:a16="http://schemas.microsoft.com/office/drawing/2014/main" id="{3563D8C9-26E5-4EDF-BEF0-441D32689B4E}"/>
              </a:ext>
            </a:extLst>
          </p:cNvPr>
          <p:cNvSpPr/>
          <p:nvPr/>
        </p:nvSpPr>
        <p:spPr>
          <a:xfrm flipV="1">
            <a:off x="9807286" y="6431189"/>
            <a:ext cx="381000" cy="328947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579919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3081</TotalTime>
  <Words>3751</Words>
  <Application>Microsoft Office PowerPoint</Application>
  <PresentationFormat>Widescreen</PresentationFormat>
  <Paragraphs>1148</Paragraphs>
  <Slides>73</Slides>
  <Notes>8</Notes>
  <HiddenSlides>3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73</vt:i4>
      </vt:variant>
    </vt:vector>
  </HeadingPairs>
  <TitlesOfParts>
    <vt:vector size="81" baseType="lpstr">
      <vt:lpstr>-apple-system</vt:lpstr>
      <vt:lpstr>Arial</vt:lpstr>
      <vt:lpstr>Calibri</vt:lpstr>
      <vt:lpstr>Calibri Light</vt:lpstr>
      <vt:lpstr>Cambria Math</vt:lpstr>
      <vt:lpstr>Lucida Sans Unicode</vt:lpstr>
      <vt:lpstr>Times New Roman</vt:lpstr>
      <vt:lpstr>Office Theme</vt:lpstr>
      <vt:lpstr>PowerPoint Presentation</vt:lpstr>
      <vt:lpstr>PowerPoint Presentation</vt:lpstr>
      <vt:lpstr>Relevant Papers: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Relevant Papers:</vt:lpstr>
      <vt:lpstr>Papers Relevant for Us</vt:lpstr>
      <vt:lpstr>PowerPoint Presentation</vt:lpstr>
      <vt:lpstr>Relevant Papers:</vt:lpstr>
      <vt:lpstr>Relevant Papers:</vt:lpstr>
      <vt:lpstr>Relevant Papers:</vt:lpstr>
      <vt:lpstr>Relevant Papers:</vt:lpstr>
      <vt:lpstr>Relevant Papers:</vt:lpstr>
      <vt:lpstr>Relevant Papers:</vt:lpstr>
      <vt:lpstr>Relevant Papers:</vt:lpstr>
      <vt:lpstr>Relevant Papers:</vt:lpstr>
      <vt:lpstr>Relevant Papers: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 can we learn?</dc:title>
  <dc:creator>Ankri Dotan</dc:creator>
  <cp:lastModifiedBy>Ankri Dotan</cp:lastModifiedBy>
  <cp:revision>113</cp:revision>
  <dcterms:created xsi:type="dcterms:W3CDTF">2024-08-01T07:10:46Z</dcterms:created>
  <dcterms:modified xsi:type="dcterms:W3CDTF">2024-09-23T13:32:41Z</dcterms:modified>
</cp:coreProperties>
</file>